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9"/>
  </p:notesMasterIdLst>
  <p:sldIdLst>
    <p:sldId id="256" r:id="rId2"/>
    <p:sldId id="289" r:id="rId3"/>
    <p:sldId id="257" r:id="rId4"/>
    <p:sldId id="287" r:id="rId5"/>
    <p:sldId id="288" r:id="rId6"/>
    <p:sldId id="276" r:id="rId7"/>
    <p:sldId id="271" r:id="rId8"/>
    <p:sldId id="269" r:id="rId9"/>
    <p:sldId id="270" r:id="rId10"/>
    <p:sldId id="273" r:id="rId11"/>
    <p:sldId id="274" r:id="rId12"/>
    <p:sldId id="275" r:id="rId13"/>
    <p:sldId id="277" r:id="rId14"/>
    <p:sldId id="279" r:id="rId15"/>
    <p:sldId id="280" r:id="rId16"/>
    <p:sldId id="281" r:id="rId17"/>
    <p:sldId id="282" r:id="rId18"/>
    <p:sldId id="283" r:id="rId19"/>
    <p:sldId id="284" r:id="rId20"/>
    <p:sldId id="285" r:id="rId21"/>
    <p:sldId id="286" r:id="rId22"/>
    <p:sldId id="278" r:id="rId23"/>
    <p:sldId id="259" r:id="rId24"/>
    <p:sldId id="260" r:id="rId25"/>
    <p:sldId id="268" r:id="rId26"/>
    <p:sldId id="266" r:id="rId27"/>
    <p:sldId id="267" r:id="rId28"/>
  </p:sldIdLst>
  <p:sldSz cx="12192000" cy="6858000"/>
  <p:notesSz cx="6858000" cy="9144000"/>
  <p:embeddedFontLst>
    <p:embeddedFont>
      <p:font typeface="Source Sans Pro" panose="020B0604020202020204" charset="0"/>
      <p:regular r:id="rId30"/>
      <p:bold r:id="rId31"/>
      <p:italic r:id="rId32"/>
      <p:boldItalic r:id="rId33"/>
    </p:embeddedFont>
    <p:embeddedFont>
      <p:font typeface="Trebuchet MS" panose="020B0603020202020204" pitchFamily="34" charset="0"/>
      <p:regular r:id="rId34"/>
      <p:bold r:id="rId35"/>
      <p:italic r:id="rId36"/>
      <p:boldItalic r:id="rId37"/>
    </p:embeddedFont>
    <p:embeddedFont>
      <p:font typeface="Wingdings 3" panose="05040102010807070707" pitchFamily="18" charset="2"/>
      <p:regular r:id="rId38"/>
    </p:embeddedFont>
    <p:embeddedFont>
      <p:font typeface="Calibri" panose="020F050202020403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2" autoAdjust="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4" name="Shape 4"/>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5" name="Shape 5"/>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CA"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767907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dirty="0"/>
          </a:p>
        </p:txBody>
      </p:sp>
      <p:sp>
        <p:nvSpPr>
          <p:cNvPr id="95" name="Shape 9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01093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dirty="0"/>
          </a:p>
        </p:txBody>
      </p:sp>
      <p:sp>
        <p:nvSpPr>
          <p:cNvPr id="101" name="Shape 10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27473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13" name="Shape 11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9032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Shape 12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School: JY</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	calcSchoolConsumption(): finds consumption of entire school</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	calcApplianceTotal(ApplianceType): calculates the sum of the consumption for all the appliances of the specified type</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	findMaxApplianceType(): return the appliance type with the most energy consumption</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	findMaxClassroom(); return the classroom with the largest energy consumption</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Floor: Blake</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	calcFloorConsumption(): calculate the total consumption of the floor</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	findMaxClassroom(): returns the classroom on the floor with the largest consumption</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Classroom: David</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	calcClassConsumption():finds total consumption of the classroom</a:t>
            </a:r>
            <a:endParaRPr/>
          </a:p>
          <a:p>
            <a:pPr marL="0" marR="0" lvl="0" indent="0" algn="l" rtl="0">
              <a:spcBef>
                <a:spcPts val="0"/>
              </a:spcBef>
              <a:spcAft>
                <a:spcPts val="0"/>
              </a:spcAft>
              <a:buNone/>
            </a:pPr>
            <a:r>
              <a:rPr lang="en-CA" sz="1200" b="0" i="0" u="none" strike="noStrike" cap="none">
                <a:solidFill>
                  <a:schemeClr val="dk1"/>
                </a:solidFill>
                <a:latin typeface="Calibri"/>
                <a:ea typeface="Calibri"/>
                <a:cs typeface="Calibri"/>
                <a:sym typeface="Calibri"/>
              </a:rPr>
              <a:t>	findMaxApplianceType(): returns the applianceType of the appliance drawing the most energy in the class</a:t>
            </a:r>
            <a:endParaRPr/>
          </a:p>
        </p:txBody>
      </p:sp>
      <p:sp>
        <p:nvSpPr>
          <p:cNvPr id="130" name="Shape 13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CA" sz="1200">
                <a:solidFill>
                  <a:schemeClr val="dk1"/>
                </a:solidFill>
                <a:latin typeface="Calibri"/>
                <a:ea typeface="Calibri"/>
                <a:cs typeface="Calibri"/>
                <a:sym typeface="Calibri"/>
              </a:rPr>
              <a:t>24</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837163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1559094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30197207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73658255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54529678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5779259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350092635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132117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1074704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441304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3783322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582038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1901720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2308398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2722901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1815965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30956844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pPr marL="0" lvl="0" indent="0">
              <a:spcBef>
                <a:spcPts val="0"/>
              </a:spcBef>
              <a:spcAft>
                <a:spcPts val="0"/>
              </a:spcAft>
              <a:buNone/>
            </a:pPr>
            <a:fld id="{00000000-1234-1234-1234-123412341234}" type="slidenum">
              <a:rPr lang="en-CA" smtClean="0"/>
              <a:t>‹#›</a:t>
            </a:fld>
            <a:endParaRPr lang="en-CA" dirty="0"/>
          </a:p>
        </p:txBody>
      </p:sp>
    </p:spTree>
    <p:extLst>
      <p:ext uri="{BB962C8B-B14F-4D97-AF65-F5344CB8AC3E}">
        <p14:creationId xmlns:p14="http://schemas.microsoft.com/office/powerpoint/2010/main" val="79677696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pPr marL="0" marR="0" lvl="0" indent="0" algn="ctr" rtl="0">
              <a:lnSpc>
                <a:spcPct val="89000"/>
              </a:lnSpc>
              <a:spcBef>
                <a:spcPts val="0"/>
              </a:spcBef>
              <a:spcAft>
                <a:spcPts val="0"/>
              </a:spcAft>
              <a:buClr>
                <a:schemeClr val="dk2"/>
              </a:buClr>
              <a:buSzPts val="7200"/>
              <a:buFont typeface="Source Sans Pro"/>
              <a:buNone/>
            </a:pPr>
            <a:r>
              <a:rPr lang="en-CA" sz="7200" b="0" i="0" u="none" strike="noStrike" cap="none" dirty="0">
                <a:solidFill>
                  <a:schemeClr val="dk2"/>
                </a:solidFill>
                <a:latin typeface="Source Sans Pro"/>
                <a:ea typeface="Source Sans Pro"/>
                <a:cs typeface="Source Sans Pro"/>
                <a:sym typeface="Source Sans Pro"/>
              </a:rPr>
              <a:t>ECO_AI</a:t>
            </a:r>
            <a:endParaRPr sz="7200" b="0" i="0" u="none" strike="noStrike" cap="none" dirty="0">
              <a:solidFill>
                <a:schemeClr val="dk2"/>
              </a:solidFill>
              <a:latin typeface="Source Sans Pro"/>
              <a:ea typeface="Source Sans Pro"/>
              <a:cs typeface="Source Sans Pro"/>
              <a:sym typeface="Source Sans Pro"/>
            </a:endParaRPr>
          </a:p>
        </p:txBody>
      </p:sp>
      <p:sp>
        <p:nvSpPr>
          <p:cNvPr id="98" name="Shape 98"/>
          <p:cNvSpPr txBox="1">
            <a:spLocks noGrp="1"/>
          </p:cNvSpPr>
          <p:nvPr>
            <p:ph type="subTitle" idx="1"/>
          </p:nvPr>
        </p:nvSpPr>
        <p:spPr>
          <a:prstGeom prst="rect">
            <a:avLst/>
          </a:prstGeom>
          <a:noFill/>
          <a:ln>
            <a:noFill/>
          </a:ln>
        </p:spPr>
        <p:txBody>
          <a:bodyPr spcFirstLastPara="1" wrap="square" lIns="91425" tIns="45700" rIns="91425" bIns="45700" anchor="t" anchorCtr="0">
            <a:noAutofit/>
          </a:bodyPr>
          <a:lstStyle/>
          <a:p>
            <a:pPr marL="0" marR="0" lvl="0" indent="0" algn="ctr" rtl="0">
              <a:lnSpc>
                <a:spcPct val="112000"/>
              </a:lnSpc>
              <a:spcBef>
                <a:spcPts val="0"/>
              </a:spcBef>
              <a:spcAft>
                <a:spcPts val="0"/>
              </a:spcAft>
              <a:buClr>
                <a:schemeClr val="dk2"/>
              </a:buClr>
              <a:buSzPts val="2300"/>
              <a:buFont typeface="Source Sans Pro"/>
              <a:buNone/>
            </a:pPr>
            <a:r>
              <a:rPr lang="en-CA" sz="2300" b="0" i="1" u="none" strike="noStrike" cap="none" dirty="0">
                <a:solidFill>
                  <a:schemeClr val="dk2"/>
                </a:solidFill>
                <a:latin typeface="Source Sans Pro"/>
                <a:ea typeface="Source Sans Pro"/>
                <a:cs typeface="Source Sans Pro"/>
                <a:sym typeface="Source Sans Pro"/>
              </a:rPr>
              <a:t>Using AI to reduce energy consumption</a:t>
            </a:r>
            <a:endParaRPr sz="2300" b="0" i="1" u="none" strike="noStrike" cap="none" dirty="0">
              <a:solidFill>
                <a:schemeClr val="dk2"/>
              </a:solidFill>
              <a:latin typeface="Source Sans Pro"/>
              <a:ea typeface="Source Sans Pro"/>
              <a:cs typeface="Source Sans Pro"/>
              <a:sym typeface="Source Sans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9DEFAB2-A9F0-4A51-8B06-196C27FD83A3}"/>
              </a:ext>
            </a:extLst>
          </p:cNvPr>
          <p:cNvSpPr>
            <a:spLocks noGrp="1"/>
          </p:cNvSpPr>
          <p:nvPr>
            <p:ph type="title"/>
          </p:nvPr>
        </p:nvSpPr>
        <p:spPr/>
        <p:txBody>
          <a:bodyPr/>
          <a:lstStyle/>
          <a:p>
            <a:pPr algn="ctr"/>
            <a:r>
              <a:rPr lang="en-CA" dirty="0" smtClean="0"/>
              <a:t>Our Solution to Reduce Energy Consumption: </a:t>
            </a:r>
            <a:r>
              <a:rPr lang="en-CA" dirty="0"/>
              <a:t>Lights</a:t>
            </a:r>
          </a:p>
        </p:txBody>
      </p:sp>
      <p:sp>
        <p:nvSpPr>
          <p:cNvPr id="3" name="Content Placeholder 2">
            <a:extLst>
              <a:ext uri="{FF2B5EF4-FFF2-40B4-BE49-F238E27FC236}">
                <a16:creationId xmlns:a16="http://schemas.microsoft.com/office/drawing/2014/main" xmlns="" id="{8E106205-242A-43CD-98F3-A06D9A79B83F}"/>
              </a:ext>
            </a:extLst>
          </p:cNvPr>
          <p:cNvSpPr>
            <a:spLocks noGrp="1"/>
          </p:cNvSpPr>
          <p:nvPr>
            <p:ph idx="1"/>
          </p:nvPr>
        </p:nvSpPr>
        <p:spPr>
          <a:xfrm>
            <a:off x="677334" y="2160589"/>
            <a:ext cx="8596668" cy="4485538"/>
          </a:xfrm>
        </p:spPr>
        <p:txBody>
          <a:bodyPr>
            <a:normAutofit lnSpcReduction="10000"/>
          </a:bodyPr>
          <a:lstStyle/>
          <a:p>
            <a:r>
              <a:rPr lang="en-US" dirty="0"/>
              <a:t>Lights are the major contributing factors to the school’s quantity of energy consumption.</a:t>
            </a:r>
          </a:p>
          <a:p>
            <a:r>
              <a:rPr lang="en-US" dirty="0"/>
              <a:t>To ensure that electricity is not wasted on the operation of lights new rules can be installed:</a:t>
            </a:r>
          </a:p>
          <a:p>
            <a:pPr lvl="1">
              <a:buFont typeface="Arial" panose="020B0604020202020204" pitchFamily="34" charset="0"/>
              <a:buChar char="•"/>
            </a:pPr>
            <a:r>
              <a:rPr lang="en-US" dirty="0"/>
              <a:t>Office and Classroom lights should remain off only if a class session is in progress, the office is occupied by its owner, or a custodian is cleaning the room.  In any case, efforts to keep lights not turned off whenever possible is highly recommended.</a:t>
            </a:r>
          </a:p>
          <a:p>
            <a:pPr lvl="1">
              <a:buFont typeface="Arial" panose="020B0604020202020204" pitchFamily="34" charset="0"/>
              <a:buChar char="•"/>
            </a:pPr>
            <a:r>
              <a:rPr lang="en-US" dirty="0"/>
              <a:t>To ensure this plan remains in place, routine checks of the operation of lights in  rooms which are not in operation should be implemented to turn off lights if they are in operation in an unoccupied room.</a:t>
            </a:r>
          </a:p>
          <a:p>
            <a:pPr indent="-285750"/>
            <a:r>
              <a:rPr lang="en-US" dirty="0"/>
              <a:t>The installment of “lights-off” activities that occur at certain planned times over the course of a school year in which all classrooms and offices turn off their lights the whole day further limits the electrical energy consumption of the school.</a:t>
            </a:r>
          </a:p>
          <a:p>
            <a:pPr lvl="1">
              <a:buFont typeface="Arial" panose="020B0604020202020204" pitchFamily="34" charset="0"/>
              <a:buChar char="•"/>
            </a:pPr>
            <a:endParaRPr lang="en-CA" dirty="0"/>
          </a:p>
        </p:txBody>
      </p:sp>
    </p:spTree>
    <p:extLst>
      <p:ext uri="{BB962C8B-B14F-4D97-AF65-F5344CB8AC3E}">
        <p14:creationId xmlns:p14="http://schemas.microsoft.com/office/powerpoint/2010/main" val="3730767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108E305-E0C2-424B-B746-0FA5430C25C9}"/>
              </a:ext>
            </a:extLst>
          </p:cNvPr>
          <p:cNvSpPr>
            <a:spLocks noGrp="1"/>
          </p:cNvSpPr>
          <p:nvPr>
            <p:ph type="title"/>
          </p:nvPr>
        </p:nvSpPr>
        <p:spPr/>
        <p:txBody>
          <a:bodyPr>
            <a:normAutofit fontScale="90000"/>
          </a:bodyPr>
          <a:lstStyle/>
          <a:p>
            <a:pPr algn="ctr"/>
            <a:r>
              <a:rPr lang="en-US" dirty="0" smtClean="0"/>
              <a:t>Our Solution to Reduce Energy Consumption: </a:t>
            </a:r>
            <a:r>
              <a:rPr lang="en-US" dirty="0"/>
              <a:t>Kitchen Appliances, Electronics, Computers, and Miscellaneous</a:t>
            </a:r>
            <a:endParaRPr lang="en-CA" dirty="0"/>
          </a:p>
        </p:txBody>
      </p:sp>
      <p:sp>
        <p:nvSpPr>
          <p:cNvPr id="3" name="Content Placeholder 2">
            <a:extLst>
              <a:ext uri="{FF2B5EF4-FFF2-40B4-BE49-F238E27FC236}">
                <a16:creationId xmlns:a16="http://schemas.microsoft.com/office/drawing/2014/main" xmlns="" id="{BCF171F0-3AFD-450A-BC42-8FC1AB286C5F}"/>
              </a:ext>
            </a:extLst>
          </p:cNvPr>
          <p:cNvSpPr>
            <a:spLocks noGrp="1"/>
          </p:cNvSpPr>
          <p:nvPr>
            <p:ph idx="1"/>
          </p:nvPr>
        </p:nvSpPr>
        <p:spPr>
          <a:xfrm>
            <a:off x="677334" y="2160589"/>
            <a:ext cx="8596668" cy="4485538"/>
          </a:xfrm>
        </p:spPr>
        <p:txBody>
          <a:bodyPr>
            <a:normAutofit lnSpcReduction="10000"/>
          </a:bodyPr>
          <a:lstStyle/>
          <a:p>
            <a:r>
              <a:rPr lang="en-US" dirty="0"/>
              <a:t>Although the energy consumption of lights account for most of the schools energy consumption, other appliances who contribute to this amount cannot be ignored.</a:t>
            </a:r>
          </a:p>
          <a:p>
            <a:r>
              <a:rPr lang="en-US" dirty="0"/>
              <a:t>Kitchen appliances should be unplugged when not in use.  This applies to items such as toasters that do not need to be kept on at all times.</a:t>
            </a:r>
          </a:p>
          <a:p>
            <a:r>
              <a:rPr lang="en-US" dirty="0"/>
              <a:t>Teachers and students should bring foods that do not require any sort of electrical appliance to either cool or heat to limit the usage of these appliances.</a:t>
            </a:r>
          </a:p>
          <a:p>
            <a:r>
              <a:rPr lang="en-US" dirty="0"/>
              <a:t>Electronic devices such as projectors should not be running if not being used.  In addition to this, if a teacher has access to a black or white board they should use that instead of their projector if their lesson complies.</a:t>
            </a:r>
          </a:p>
          <a:p>
            <a:r>
              <a:rPr lang="en-US" dirty="0"/>
              <a:t>Computers should remain off if not being used.</a:t>
            </a:r>
          </a:p>
          <a:p>
            <a:pPr lvl="1">
              <a:buFont typeface="Arial" panose="020B0604020202020204" pitchFamily="34" charset="0"/>
              <a:buChar char="•"/>
            </a:pPr>
            <a:r>
              <a:rPr lang="en-US" dirty="0"/>
              <a:t>Routine checks should be done to ensure that computers not in operation by an individual remain off.</a:t>
            </a:r>
          </a:p>
          <a:p>
            <a:endParaRPr lang="en-US" dirty="0"/>
          </a:p>
          <a:p>
            <a:endParaRPr lang="en-CA" dirty="0"/>
          </a:p>
        </p:txBody>
      </p:sp>
    </p:spTree>
    <p:extLst>
      <p:ext uri="{BB962C8B-B14F-4D97-AF65-F5344CB8AC3E}">
        <p14:creationId xmlns:p14="http://schemas.microsoft.com/office/powerpoint/2010/main" val="113181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DA5CC9-0356-4F84-ACB3-0506999B13CB}"/>
              </a:ext>
            </a:extLst>
          </p:cNvPr>
          <p:cNvSpPr>
            <a:spLocks noGrp="1"/>
          </p:cNvSpPr>
          <p:nvPr>
            <p:ph type="title"/>
          </p:nvPr>
        </p:nvSpPr>
        <p:spPr/>
        <p:txBody>
          <a:bodyPr/>
          <a:lstStyle/>
          <a:p>
            <a:pPr algn="ctr"/>
            <a:r>
              <a:rPr lang="en-US" dirty="0"/>
              <a:t>Analysis - Alternative Options for a Brighter Future: LED lights</a:t>
            </a:r>
            <a:endParaRPr lang="en-CA" dirty="0"/>
          </a:p>
        </p:txBody>
      </p:sp>
      <p:sp>
        <p:nvSpPr>
          <p:cNvPr id="3" name="Content Placeholder 2">
            <a:extLst>
              <a:ext uri="{FF2B5EF4-FFF2-40B4-BE49-F238E27FC236}">
                <a16:creationId xmlns:a16="http://schemas.microsoft.com/office/drawing/2014/main" xmlns="" id="{18A09D73-5A49-42CD-8716-331965DF7212}"/>
              </a:ext>
            </a:extLst>
          </p:cNvPr>
          <p:cNvSpPr>
            <a:spLocks noGrp="1"/>
          </p:cNvSpPr>
          <p:nvPr>
            <p:ph idx="1"/>
          </p:nvPr>
        </p:nvSpPr>
        <p:spPr/>
        <p:txBody>
          <a:bodyPr/>
          <a:lstStyle/>
          <a:p>
            <a:r>
              <a:rPr lang="en-US" dirty="0"/>
              <a:t>Considering that lights are the most energy consuming appliance and the most energy consuming room is the first floor hallway which is composed of multiple variations of lights, an approach to fix the root of the problem may be necessary.</a:t>
            </a:r>
          </a:p>
          <a:p>
            <a:r>
              <a:rPr lang="en-US" dirty="0"/>
              <a:t>Alternatives to the Fluorescent, incandescent, and CFL lights currently in the school are LED lights, which use substantially less energy.</a:t>
            </a:r>
          </a:p>
          <a:p>
            <a:r>
              <a:rPr lang="en-US" dirty="0"/>
              <a:t>Despite their large price, they last substantially longer than the lights already in place at the school and will be a permanent adjustment which will reduce the school’s ecological impact.</a:t>
            </a:r>
            <a:endParaRPr lang="en-CA" dirty="0"/>
          </a:p>
        </p:txBody>
      </p:sp>
    </p:spTree>
    <p:extLst>
      <p:ext uri="{BB962C8B-B14F-4D97-AF65-F5344CB8AC3E}">
        <p14:creationId xmlns:p14="http://schemas.microsoft.com/office/powerpoint/2010/main" val="22507448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857057-D137-4DF0-9C52-CFC19DAEC0D2}"/>
              </a:ext>
            </a:extLst>
          </p:cNvPr>
          <p:cNvSpPr>
            <a:spLocks noGrp="1"/>
          </p:cNvSpPr>
          <p:nvPr>
            <p:ph type="title"/>
          </p:nvPr>
        </p:nvSpPr>
        <p:spPr/>
        <p:txBody>
          <a:bodyPr/>
          <a:lstStyle/>
          <a:p>
            <a:pPr algn="ctr"/>
            <a:r>
              <a:rPr lang="en-US" dirty="0"/>
              <a:t>Final Amalgamation of Information</a:t>
            </a:r>
            <a:endParaRPr lang="en-CA" dirty="0"/>
          </a:p>
        </p:txBody>
      </p:sp>
      <p:sp>
        <p:nvSpPr>
          <p:cNvPr id="3" name="Content Placeholder 2">
            <a:extLst>
              <a:ext uri="{FF2B5EF4-FFF2-40B4-BE49-F238E27FC236}">
                <a16:creationId xmlns:a16="http://schemas.microsoft.com/office/drawing/2014/main" xmlns="" id="{47E6F415-C2DD-4115-A730-5C8F6ED5A9E4}"/>
              </a:ext>
            </a:extLst>
          </p:cNvPr>
          <p:cNvSpPr>
            <a:spLocks noGrp="1"/>
          </p:cNvSpPr>
          <p:nvPr>
            <p:ph idx="1"/>
          </p:nvPr>
        </p:nvSpPr>
        <p:spPr/>
        <p:txBody>
          <a:bodyPr/>
          <a:lstStyle/>
          <a:p>
            <a:r>
              <a:rPr lang="en-US" dirty="0"/>
              <a:t>Through the use of computer technology, the collection and organization of information pertaining to energy consumption of the school was executed with the aid of an interactive, user-friendly program.</a:t>
            </a:r>
          </a:p>
          <a:p>
            <a:r>
              <a:rPr lang="en-US" dirty="0"/>
              <a:t>Impactful solution, both on part by school faculty and students, have been identified through the analysis of this organized data in hoped of reducing the school’s ecological impact their energy consumption has while also limiting the cost of this consumption.</a:t>
            </a:r>
            <a:endParaRPr lang="en-CA" dirty="0"/>
          </a:p>
        </p:txBody>
      </p:sp>
    </p:spTree>
    <p:extLst>
      <p:ext uri="{BB962C8B-B14F-4D97-AF65-F5344CB8AC3E}">
        <p14:creationId xmlns:p14="http://schemas.microsoft.com/office/powerpoint/2010/main" val="3980003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Appendix: Software Operation Guide</a:t>
            </a:r>
            <a:endParaRPr lang="en-US" dirty="0"/>
          </a:p>
        </p:txBody>
      </p:sp>
      <p:sp>
        <p:nvSpPr>
          <p:cNvPr id="3" name="Content Placeholder 2"/>
          <p:cNvSpPr>
            <a:spLocks noGrp="1"/>
          </p:cNvSpPr>
          <p:nvPr>
            <p:ph idx="1"/>
          </p:nvPr>
        </p:nvSpPr>
        <p:spPr>
          <a:xfrm>
            <a:off x="677334" y="3429831"/>
            <a:ext cx="8596668" cy="3880773"/>
          </a:xfrm>
        </p:spPr>
        <p:txBody>
          <a:bodyPr/>
          <a:lstStyle/>
          <a:p>
            <a:r>
              <a:rPr lang="en-CA" dirty="0" smtClean="0"/>
              <a:t>The following slides will explain all of the features of the program and how they can be used to limit the school’s energy consumption</a:t>
            </a:r>
            <a:endParaRPr lang="en-US" dirty="0"/>
          </a:p>
        </p:txBody>
      </p:sp>
    </p:spTree>
    <p:extLst>
      <p:ext uri="{BB962C8B-B14F-4D97-AF65-F5344CB8AC3E}">
        <p14:creationId xmlns:p14="http://schemas.microsoft.com/office/powerpoint/2010/main" val="2716771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771206" y="1319284"/>
            <a:ext cx="6267450" cy="4419600"/>
          </a:xfrm>
          <a:prstGeom prst="rect">
            <a:avLst/>
          </a:prstGeom>
        </p:spPr>
      </p:pic>
      <p:sp>
        <p:nvSpPr>
          <p:cNvPr id="6" name="TextBox 5"/>
          <p:cNvSpPr txBox="1"/>
          <p:nvPr/>
        </p:nvSpPr>
        <p:spPr>
          <a:xfrm>
            <a:off x="354842" y="2306472"/>
            <a:ext cx="2306471" cy="523220"/>
          </a:xfrm>
          <a:prstGeom prst="rect">
            <a:avLst/>
          </a:prstGeom>
          <a:noFill/>
        </p:spPr>
        <p:txBody>
          <a:bodyPr wrap="square" rtlCol="0">
            <a:spAutoFit/>
          </a:bodyPr>
          <a:lstStyle/>
          <a:p>
            <a:r>
              <a:rPr lang="en-CA" dirty="0" smtClean="0"/>
              <a:t>This is the application’s main page</a:t>
            </a:r>
            <a:endParaRPr lang="en-US" dirty="0"/>
          </a:p>
        </p:txBody>
      </p:sp>
      <p:sp>
        <p:nvSpPr>
          <p:cNvPr id="7" name="Down Arrow 6"/>
          <p:cNvSpPr/>
          <p:nvPr/>
        </p:nvSpPr>
        <p:spPr>
          <a:xfrm>
            <a:off x="2947916" y="1094096"/>
            <a:ext cx="327546" cy="45037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Down Arrow 7"/>
          <p:cNvSpPr/>
          <p:nvPr/>
        </p:nvSpPr>
        <p:spPr>
          <a:xfrm>
            <a:off x="3550693" y="1094096"/>
            <a:ext cx="327546" cy="45037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wn Arrow 8"/>
          <p:cNvSpPr/>
          <p:nvPr/>
        </p:nvSpPr>
        <p:spPr>
          <a:xfrm>
            <a:off x="4153470" y="1094096"/>
            <a:ext cx="327546" cy="45037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745830" y="27395"/>
            <a:ext cx="1937272" cy="954107"/>
          </a:xfrm>
          <a:prstGeom prst="rect">
            <a:avLst/>
          </a:prstGeom>
          <a:noFill/>
        </p:spPr>
        <p:txBody>
          <a:bodyPr wrap="square" rtlCol="0">
            <a:spAutoFit/>
          </a:bodyPr>
          <a:lstStyle/>
          <a:p>
            <a:r>
              <a:rPr lang="en-CA" dirty="0" smtClean="0"/>
              <a:t>These three tabs will show the show all of the rooms on the selected floor</a:t>
            </a:r>
            <a:endParaRPr lang="en-US" dirty="0"/>
          </a:p>
        </p:txBody>
      </p:sp>
      <p:sp>
        <p:nvSpPr>
          <p:cNvPr id="12" name="Right Arrow 11"/>
          <p:cNvSpPr/>
          <p:nvPr/>
        </p:nvSpPr>
        <p:spPr>
          <a:xfrm rot="10800000">
            <a:off x="8745229" y="2193906"/>
            <a:ext cx="586854" cy="37417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9444251" y="2091028"/>
            <a:ext cx="1869743" cy="954107"/>
          </a:xfrm>
          <a:prstGeom prst="rect">
            <a:avLst/>
          </a:prstGeom>
          <a:noFill/>
        </p:spPr>
        <p:txBody>
          <a:bodyPr wrap="square" rtlCol="0">
            <a:spAutoFit/>
          </a:bodyPr>
          <a:lstStyle/>
          <a:p>
            <a:r>
              <a:rPr lang="en-CA" dirty="0" smtClean="0"/>
              <a:t>Clicking each button will show energy details about that room</a:t>
            </a:r>
            <a:endParaRPr lang="en-US" dirty="0"/>
          </a:p>
        </p:txBody>
      </p:sp>
      <p:sp>
        <p:nvSpPr>
          <p:cNvPr id="14" name="Down Arrow 13"/>
          <p:cNvSpPr/>
          <p:nvPr/>
        </p:nvSpPr>
        <p:spPr>
          <a:xfrm rot="5400000">
            <a:off x="5335918" y="1463154"/>
            <a:ext cx="436728" cy="5993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5949711" y="1242536"/>
            <a:ext cx="1883391" cy="738664"/>
          </a:xfrm>
          <a:prstGeom prst="rect">
            <a:avLst/>
          </a:prstGeom>
          <a:noFill/>
        </p:spPr>
        <p:txBody>
          <a:bodyPr wrap="square" rtlCol="0">
            <a:spAutoFit/>
          </a:bodyPr>
          <a:lstStyle/>
          <a:p>
            <a:r>
              <a:rPr lang="en-CA" dirty="0" smtClean="0"/>
              <a:t>This tab will show overall statistics of the school</a:t>
            </a:r>
            <a:endParaRPr lang="en-US" dirty="0"/>
          </a:p>
        </p:txBody>
      </p:sp>
    </p:spTree>
    <p:extLst>
      <p:ext uri="{BB962C8B-B14F-4D97-AF65-F5344CB8AC3E}">
        <p14:creationId xmlns:p14="http://schemas.microsoft.com/office/powerpoint/2010/main" val="3952605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064205" y="1075613"/>
            <a:ext cx="5042565" cy="4024800"/>
          </a:xfrm>
          <a:prstGeom prst="rect">
            <a:avLst/>
          </a:prstGeom>
        </p:spPr>
      </p:pic>
      <p:sp>
        <p:nvSpPr>
          <p:cNvPr id="5" name="Right Arrow 4"/>
          <p:cNvSpPr/>
          <p:nvPr/>
        </p:nvSpPr>
        <p:spPr>
          <a:xfrm>
            <a:off x="2620370" y="2402007"/>
            <a:ext cx="641445" cy="423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464024" y="2129052"/>
            <a:ext cx="2006221" cy="738664"/>
          </a:xfrm>
          <a:prstGeom prst="rect">
            <a:avLst/>
          </a:prstGeom>
          <a:noFill/>
        </p:spPr>
        <p:txBody>
          <a:bodyPr wrap="square" rtlCol="0">
            <a:spAutoFit/>
          </a:bodyPr>
          <a:lstStyle/>
          <a:p>
            <a:r>
              <a:rPr lang="en-CA" dirty="0" smtClean="0"/>
              <a:t>List of all appliances in the classroom and their consumptions</a:t>
            </a:r>
            <a:endParaRPr lang="en-US" dirty="0"/>
          </a:p>
        </p:txBody>
      </p:sp>
      <p:sp>
        <p:nvSpPr>
          <p:cNvPr id="7" name="Right Arrow 6"/>
          <p:cNvSpPr/>
          <p:nvPr/>
        </p:nvSpPr>
        <p:spPr>
          <a:xfrm rot="16200000">
            <a:off x="3824927" y="4936780"/>
            <a:ext cx="702860" cy="3272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3480178" y="5663821"/>
            <a:ext cx="2347415" cy="954107"/>
          </a:xfrm>
          <a:prstGeom prst="rect">
            <a:avLst/>
          </a:prstGeom>
          <a:noFill/>
        </p:spPr>
        <p:txBody>
          <a:bodyPr wrap="square" rtlCol="0">
            <a:spAutoFit/>
          </a:bodyPr>
          <a:lstStyle/>
          <a:p>
            <a:r>
              <a:rPr lang="en-CA" dirty="0" smtClean="0"/>
              <a:t>Displays the number of trees that must be planted to recover the classroom’s consumption in a day</a:t>
            </a:r>
            <a:endParaRPr lang="en-US" dirty="0"/>
          </a:p>
        </p:txBody>
      </p:sp>
      <p:sp>
        <p:nvSpPr>
          <p:cNvPr id="9" name="Right Arrow 8"/>
          <p:cNvSpPr/>
          <p:nvPr/>
        </p:nvSpPr>
        <p:spPr>
          <a:xfrm rot="10800000">
            <a:off x="8106770" y="4285397"/>
            <a:ext cx="764274" cy="32754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9103057" y="4285397"/>
            <a:ext cx="1501253" cy="954107"/>
          </a:xfrm>
          <a:prstGeom prst="rect">
            <a:avLst/>
          </a:prstGeom>
          <a:noFill/>
        </p:spPr>
        <p:txBody>
          <a:bodyPr wrap="square" rtlCol="0">
            <a:spAutoFit/>
          </a:bodyPr>
          <a:lstStyle/>
          <a:p>
            <a:r>
              <a:rPr lang="en-CA" dirty="0" smtClean="0"/>
              <a:t>Click on the button to edit any of the data above</a:t>
            </a:r>
            <a:endParaRPr lang="en-US" dirty="0"/>
          </a:p>
        </p:txBody>
      </p:sp>
    </p:spTree>
    <p:extLst>
      <p:ext uri="{BB962C8B-B14F-4D97-AF65-F5344CB8AC3E}">
        <p14:creationId xmlns:p14="http://schemas.microsoft.com/office/powerpoint/2010/main" val="1328107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014912" y="2209800"/>
            <a:ext cx="2162175" cy="2438400"/>
          </a:xfrm>
          <a:prstGeom prst="rect">
            <a:avLst/>
          </a:prstGeom>
        </p:spPr>
      </p:pic>
      <p:sp>
        <p:nvSpPr>
          <p:cNvPr id="5" name="TextBox 4"/>
          <p:cNvSpPr txBox="1"/>
          <p:nvPr/>
        </p:nvSpPr>
        <p:spPr>
          <a:xfrm>
            <a:off x="7547211" y="3179928"/>
            <a:ext cx="1678675" cy="738664"/>
          </a:xfrm>
          <a:prstGeom prst="rect">
            <a:avLst/>
          </a:prstGeom>
          <a:noFill/>
        </p:spPr>
        <p:txBody>
          <a:bodyPr wrap="square" rtlCol="0">
            <a:spAutoFit/>
          </a:bodyPr>
          <a:lstStyle/>
          <a:p>
            <a:r>
              <a:rPr lang="en-CA" dirty="0" smtClean="0"/>
              <a:t>Select the appliance you wish to edit</a:t>
            </a:r>
            <a:endParaRPr lang="en-US" dirty="0"/>
          </a:p>
        </p:txBody>
      </p:sp>
    </p:spTree>
    <p:extLst>
      <p:ext uri="{BB962C8B-B14F-4D97-AF65-F5344CB8AC3E}">
        <p14:creationId xmlns:p14="http://schemas.microsoft.com/office/powerpoint/2010/main" val="3241754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019550" y="2033587"/>
            <a:ext cx="4152900" cy="2790825"/>
          </a:xfrm>
          <a:prstGeom prst="rect">
            <a:avLst/>
          </a:prstGeom>
        </p:spPr>
      </p:pic>
      <p:sp>
        <p:nvSpPr>
          <p:cNvPr id="5" name="Down Arrow 4"/>
          <p:cNvSpPr/>
          <p:nvPr/>
        </p:nvSpPr>
        <p:spPr>
          <a:xfrm>
            <a:off x="6346208" y="1801504"/>
            <a:ext cx="395785" cy="53226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5752530" y="847397"/>
            <a:ext cx="1583140" cy="954107"/>
          </a:xfrm>
          <a:prstGeom prst="rect">
            <a:avLst/>
          </a:prstGeom>
          <a:noFill/>
        </p:spPr>
        <p:txBody>
          <a:bodyPr wrap="square" rtlCol="0">
            <a:spAutoFit/>
          </a:bodyPr>
          <a:lstStyle/>
          <a:p>
            <a:r>
              <a:rPr lang="en-CA" dirty="0" smtClean="0"/>
              <a:t>Edit the fields on the right to change their values</a:t>
            </a:r>
            <a:endParaRPr lang="en-US" dirty="0"/>
          </a:p>
        </p:txBody>
      </p:sp>
      <p:sp>
        <p:nvSpPr>
          <p:cNvPr id="7" name="Right Arrow 6"/>
          <p:cNvSpPr/>
          <p:nvPr/>
        </p:nvSpPr>
        <p:spPr>
          <a:xfrm>
            <a:off x="3698543" y="3616657"/>
            <a:ext cx="586854" cy="1637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269242" y="3428999"/>
            <a:ext cx="2238233" cy="738664"/>
          </a:xfrm>
          <a:prstGeom prst="rect">
            <a:avLst/>
          </a:prstGeom>
          <a:noFill/>
        </p:spPr>
        <p:txBody>
          <a:bodyPr wrap="square" rtlCol="0">
            <a:spAutoFit/>
          </a:bodyPr>
          <a:lstStyle/>
          <a:p>
            <a:r>
              <a:rPr lang="en-CA" dirty="0" smtClean="0"/>
              <a:t>Hover your mouse over the fields on the left to find out what they mean</a:t>
            </a:r>
            <a:endParaRPr lang="en-US" dirty="0"/>
          </a:p>
        </p:txBody>
      </p:sp>
      <p:sp>
        <p:nvSpPr>
          <p:cNvPr id="9" name="Down Arrow 8"/>
          <p:cNvSpPr/>
          <p:nvPr/>
        </p:nvSpPr>
        <p:spPr>
          <a:xfrm rot="10800000">
            <a:off x="6892116" y="4824412"/>
            <a:ext cx="436728" cy="64144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6680575" y="5609230"/>
            <a:ext cx="1296538" cy="738664"/>
          </a:xfrm>
          <a:prstGeom prst="rect">
            <a:avLst/>
          </a:prstGeom>
          <a:noFill/>
        </p:spPr>
        <p:txBody>
          <a:bodyPr wrap="square" rtlCol="0">
            <a:spAutoFit/>
          </a:bodyPr>
          <a:lstStyle/>
          <a:p>
            <a:r>
              <a:rPr lang="en-CA" dirty="0" smtClean="0"/>
              <a:t>Click ok to save your changes</a:t>
            </a:r>
            <a:endParaRPr lang="en-US" dirty="0"/>
          </a:p>
        </p:txBody>
      </p:sp>
    </p:spTree>
    <p:extLst>
      <p:ext uri="{BB962C8B-B14F-4D97-AF65-F5344CB8AC3E}">
        <p14:creationId xmlns:p14="http://schemas.microsoft.com/office/powerpoint/2010/main" val="2969032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975924" y="714233"/>
            <a:ext cx="6267450" cy="4419600"/>
          </a:xfrm>
          <a:prstGeom prst="rect">
            <a:avLst/>
          </a:prstGeom>
        </p:spPr>
      </p:pic>
      <p:sp>
        <p:nvSpPr>
          <p:cNvPr id="5" name="Right Arrow 4"/>
          <p:cNvSpPr/>
          <p:nvPr/>
        </p:nvSpPr>
        <p:spPr>
          <a:xfrm>
            <a:off x="2211649" y="1626386"/>
            <a:ext cx="764275" cy="5459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72955" y="1405719"/>
            <a:ext cx="1938694" cy="1384995"/>
          </a:xfrm>
          <a:prstGeom prst="rect">
            <a:avLst/>
          </a:prstGeom>
          <a:noFill/>
        </p:spPr>
        <p:txBody>
          <a:bodyPr wrap="square" rtlCol="0">
            <a:spAutoFit/>
          </a:bodyPr>
          <a:lstStyle/>
          <a:p>
            <a:r>
              <a:rPr lang="en-CA" dirty="0" smtClean="0"/>
              <a:t>These boxes display an analysis of the data, hover your mouse over them to find out what they mean </a:t>
            </a:r>
            <a:endParaRPr lang="en-US" dirty="0"/>
          </a:p>
        </p:txBody>
      </p:sp>
      <p:sp>
        <p:nvSpPr>
          <p:cNvPr id="7" name="Right Arrow 6"/>
          <p:cNvSpPr/>
          <p:nvPr/>
        </p:nvSpPr>
        <p:spPr>
          <a:xfrm rot="10800000">
            <a:off x="7533564" y="2756721"/>
            <a:ext cx="655092" cy="33462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8407021" y="1899341"/>
            <a:ext cx="2347415" cy="2677656"/>
          </a:xfrm>
          <a:prstGeom prst="rect">
            <a:avLst/>
          </a:prstGeom>
          <a:noFill/>
        </p:spPr>
        <p:txBody>
          <a:bodyPr wrap="square" rtlCol="0">
            <a:spAutoFit/>
          </a:bodyPr>
          <a:lstStyle/>
          <a:p>
            <a:r>
              <a:rPr lang="en-CA" dirty="0" smtClean="0"/>
              <a:t>Clicking on these buttons will show a graph comparing the energy consumption of the appliance types or the 20 most consuming classrooms in the school. (ONLY ONE BUTTON MAY BE PRESSED EVERY TIME THE APPLICATION IS OPENED)</a:t>
            </a:r>
            <a:endParaRPr lang="en-US" dirty="0"/>
          </a:p>
        </p:txBody>
      </p:sp>
    </p:spTree>
    <p:extLst>
      <p:ext uri="{BB962C8B-B14F-4D97-AF65-F5344CB8AC3E}">
        <p14:creationId xmlns:p14="http://schemas.microsoft.com/office/powerpoint/2010/main" val="37406436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Presentation Outline</a:t>
            </a:r>
            <a:endParaRPr lang="en-US" dirty="0"/>
          </a:p>
        </p:txBody>
      </p:sp>
      <p:sp>
        <p:nvSpPr>
          <p:cNvPr id="3" name="Content Placeholder 2"/>
          <p:cNvSpPr>
            <a:spLocks noGrp="1"/>
          </p:cNvSpPr>
          <p:nvPr>
            <p:ph idx="1"/>
          </p:nvPr>
        </p:nvSpPr>
        <p:spPr/>
        <p:txBody>
          <a:bodyPr/>
          <a:lstStyle/>
          <a:p>
            <a:r>
              <a:rPr lang="en-CA" dirty="0" smtClean="0"/>
              <a:t>This Presentation Contains</a:t>
            </a:r>
          </a:p>
          <a:p>
            <a:pPr lvl="1"/>
            <a:r>
              <a:rPr lang="en-CA" dirty="0" smtClean="0"/>
              <a:t>An overview of our application</a:t>
            </a:r>
          </a:p>
          <a:p>
            <a:pPr lvl="1"/>
            <a:r>
              <a:rPr lang="en-CA" dirty="0" smtClean="0"/>
              <a:t>Our Applications features</a:t>
            </a:r>
          </a:p>
          <a:p>
            <a:pPr lvl="1"/>
            <a:r>
              <a:rPr lang="en-CA" dirty="0" smtClean="0"/>
              <a:t>Analysis of the collected data, and our team’s identified solutions to reducing the school consumption</a:t>
            </a:r>
          </a:p>
          <a:p>
            <a:pPr lvl="1"/>
            <a:r>
              <a:rPr lang="en-CA" dirty="0" smtClean="0"/>
              <a:t>Appendix: Application Usage Instructions</a:t>
            </a:r>
          </a:p>
          <a:p>
            <a:pPr lvl="1"/>
            <a:r>
              <a:rPr lang="en-CA" dirty="0" smtClean="0"/>
              <a:t>Appendix: </a:t>
            </a:r>
            <a:r>
              <a:rPr lang="en-CA" dirty="0"/>
              <a:t>Technical Explanation of the Software</a:t>
            </a:r>
            <a:endParaRPr lang="en-US" dirty="0"/>
          </a:p>
        </p:txBody>
      </p:sp>
    </p:spTree>
    <p:extLst>
      <p:ext uri="{BB962C8B-B14F-4D97-AF65-F5344CB8AC3E}">
        <p14:creationId xmlns:p14="http://schemas.microsoft.com/office/powerpoint/2010/main" val="11655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76475" y="419100"/>
            <a:ext cx="7639050" cy="6019800"/>
          </a:xfrm>
          <a:prstGeom prst="rect">
            <a:avLst/>
          </a:prstGeom>
        </p:spPr>
      </p:pic>
    </p:spTree>
    <p:extLst>
      <p:ext uri="{BB962C8B-B14F-4D97-AF65-F5344CB8AC3E}">
        <p14:creationId xmlns:p14="http://schemas.microsoft.com/office/powerpoint/2010/main" val="18332608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276475" y="419100"/>
            <a:ext cx="7639050" cy="6019800"/>
          </a:xfrm>
          <a:prstGeom prst="rect">
            <a:avLst/>
          </a:prstGeom>
        </p:spPr>
      </p:pic>
    </p:spTree>
    <p:extLst>
      <p:ext uri="{BB962C8B-B14F-4D97-AF65-F5344CB8AC3E}">
        <p14:creationId xmlns:p14="http://schemas.microsoft.com/office/powerpoint/2010/main" val="35648052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Appendix: Technical Explanation of the Software</a:t>
            </a:r>
            <a:endParaRPr lang="en-US" dirty="0"/>
          </a:p>
        </p:txBody>
      </p:sp>
      <p:sp>
        <p:nvSpPr>
          <p:cNvPr id="3" name="Content Placeholder 2"/>
          <p:cNvSpPr>
            <a:spLocks noGrp="1"/>
          </p:cNvSpPr>
          <p:nvPr>
            <p:ph idx="1"/>
          </p:nvPr>
        </p:nvSpPr>
        <p:spPr/>
        <p:txBody>
          <a:bodyPr/>
          <a:lstStyle/>
          <a:p>
            <a:pPr>
              <a:lnSpc>
                <a:spcPct val="94000"/>
              </a:lnSpc>
              <a:spcBef>
                <a:spcPts val="0"/>
              </a:spcBef>
              <a:buSzPts val="1850"/>
            </a:pPr>
            <a:r>
              <a:rPr lang="en-US" sz="1850" dirty="0" smtClean="0">
                <a:solidFill>
                  <a:schemeClr val="dk2"/>
                </a:solidFill>
                <a:latin typeface="Source Sans Pro"/>
                <a:ea typeface="Source Sans Pro"/>
                <a:cs typeface="Source Sans Pro"/>
                <a:sym typeface="Source Sans Pro"/>
              </a:rPr>
              <a:t>Our program features a graphical </a:t>
            </a:r>
            <a:r>
              <a:rPr lang="en-US" sz="1850" dirty="0">
                <a:solidFill>
                  <a:schemeClr val="dk2"/>
                </a:solidFill>
                <a:latin typeface="Source Sans Pro"/>
                <a:ea typeface="Source Sans Pro"/>
                <a:cs typeface="Source Sans Pro"/>
                <a:sym typeface="Source Sans Pro"/>
              </a:rPr>
              <a:t>User-Interface that allows easy access to the collected data.</a:t>
            </a:r>
            <a:endParaRPr lang="en-US" dirty="0"/>
          </a:p>
          <a:p>
            <a:pPr marL="914400" lvl="1" indent="-384048">
              <a:lnSpc>
                <a:spcPct val="94000"/>
              </a:lnSpc>
              <a:spcBef>
                <a:spcPts val="700"/>
              </a:spcBef>
              <a:buClr>
                <a:schemeClr val="dk2"/>
              </a:buClr>
              <a:buSzPts val="1850"/>
              <a:buFont typeface="Source Sans Pro"/>
              <a:buChar char="–"/>
            </a:pPr>
            <a:r>
              <a:rPr lang="en-US" sz="1850" i="1" dirty="0">
                <a:solidFill>
                  <a:schemeClr val="dk2"/>
                </a:solidFill>
                <a:latin typeface="Source Sans Pro"/>
                <a:ea typeface="Source Sans Pro"/>
                <a:cs typeface="Source Sans Pro"/>
                <a:sym typeface="Source Sans Pro"/>
              </a:rPr>
              <a:t>The user interface allows the user to select and view the energy consumption by department, room, floor, and/or appliance.</a:t>
            </a:r>
            <a:endParaRPr lang="en-US" dirty="0"/>
          </a:p>
          <a:p>
            <a:pPr>
              <a:lnSpc>
                <a:spcPct val="94000"/>
              </a:lnSpc>
              <a:spcBef>
                <a:spcPts val="1200"/>
              </a:spcBef>
              <a:buSzPts val="1850"/>
            </a:pPr>
            <a:r>
              <a:rPr lang="en-US" sz="1850" dirty="0">
                <a:solidFill>
                  <a:schemeClr val="dk2"/>
                </a:solidFill>
                <a:latin typeface="Source Sans Pro"/>
                <a:ea typeface="Source Sans Pro"/>
                <a:cs typeface="Source Sans Pro"/>
                <a:sym typeface="Source Sans Pro"/>
              </a:rPr>
              <a:t>Our program </a:t>
            </a:r>
            <a:r>
              <a:rPr lang="en-US" sz="1850" dirty="0" smtClean="0">
                <a:solidFill>
                  <a:schemeClr val="dk2"/>
                </a:solidFill>
                <a:latin typeface="Source Sans Pro"/>
                <a:ea typeface="Source Sans Pro"/>
                <a:cs typeface="Source Sans Pro"/>
                <a:sym typeface="Source Sans Pro"/>
              </a:rPr>
              <a:t>contains </a:t>
            </a:r>
            <a:r>
              <a:rPr lang="en-US" sz="1850" dirty="0">
                <a:solidFill>
                  <a:schemeClr val="dk2"/>
                </a:solidFill>
                <a:latin typeface="Source Sans Pro"/>
                <a:ea typeface="Source Sans Pro"/>
                <a:cs typeface="Source Sans Pro"/>
                <a:sym typeface="Source Sans Pro"/>
              </a:rPr>
              <a:t>an analytics page where it analyzes the data and displays the most energy consuming rooms and appliances and the school’s costs for electricity.</a:t>
            </a:r>
            <a:endParaRPr lang="en-US" dirty="0"/>
          </a:p>
          <a:p>
            <a:pPr marL="914400" lvl="1" indent="-384048">
              <a:lnSpc>
                <a:spcPct val="94000"/>
              </a:lnSpc>
              <a:spcBef>
                <a:spcPts val="700"/>
              </a:spcBef>
              <a:buClr>
                <a:schemeClr val="dk2"/>
              </a:buClr>
              <a:buSzPts val="1850"/>
              <a:buFont typeface="Source Sans Pro"/>
              <a:buChar char="–"/>
            </a:pPr>
            <a:r>
              <a:rPr lang="en-US" sz="1850" i="1" dirty="0">
                <a:solidFill>
                  <a:schemeClr val="dk2"/>
                </a:solidFill>
                <a:latin typeface="Source Sans Pro"/>
                <a:ea typeface="Source Sans Pro"/>
                <a:cs typeface="Source Sans Pro"/>
                <a:sym typeface="Source Sans Pro"/>
              </a:rPr>
              <a:t>These analytics, in a combined effort, aid in the identification of the most effective solutions to minimize the school's energy consumption for the reduction and elimination of any potential environmental issues.</a:t>
            </a:r>
            <a:endParaRPr lang="en-US" dirty="0"/>
          </a:p>
          <a:p>
            <a:endParaRPr lang="en-US" dirty="0"/>
          </a:p>
        </p:txBody>
      </p:sp>
    </p:spTree>
    <p:extLst>
      <p:ext uri="{BB962C8B-B14F-4D97-AF65-F5344CB8AC3E}">
        <p14:creationId xmlns:p14="http://schemas.microsoft.com/office/powerpoint/2010/main" val="15158723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marR="0" lvl="0" indent="0" algn="l" rtl="0">
              <a:lnSpc>
                <a:spcPct val="89000"/>
              </a:lnSpc>
              <a:spcBef>
                <a:spcPts val="0"/>
              </a:spcBef>
              <a:spcAft>
                <a:spcPts val="0"/>
              </a:spcAft>
              <a:buClr>
                <a:schemeClr val="dk2"/>
              </a:buClr>
              <a:buSzPts val="4400"/>
              <a:buFont typeface="Source Sans Pro"/>
              <a:buNone/>
            </a:pPr>
            <a:r>
              <a:rPr lang="en-CA" sz="4400" b="0" i="0" u="none" strike="noStrike" cap="none" dirty="0">
                <a:solidFill>
                  <a:schemeClr val="dk2"/>
                </a:solidFill>
                <a:latin typeface="Source Sans Pro"/>
                <a:ea typeface="Source Sans Pro"/>
                <a:cs typeface="Source Sans Pro"/>
                <a:sym typeface="Source Sans Pro"/>
              </a:rPr>
              <a:t>Program Structure</a:t>
            </a:r>
            <a:endParaRPr sz="4400" b="0" i="0" u="none" strike="noStrike" cap="none" dirty="0">
              <a:solidFill>
                <a:schemeClr val="dk2"/>
              </a:solidFill>
              <a:latin typeface="Source Sans Pro"/>
              <a:ea typeface="Source Sans Pro"/>
              <a:cs typeface="Source Sans Pro"/>
              <a:sym typeface="Source Sans Pro"/>
            </a:endParaRPr>
          </a:p>
        </p:txBody>
      </p:sp>
      <p:sp>
        <p:nvSpPr>
          <p:cNvPr id="116" name="Shape 116"/>
          <p:cNvSpPr txBox="1"/>
          <p:nvPr/>
        </p:nvSpPr>
        <p:spPr>
          <a:xfrm>
            <a:off x="5377782" y="1837358"/>
            <a:ext cx="2472744" cy="369332"/>
          </a:xfrm>
          <a:prstGeom prst="rect">
            <a:avLst/>
          </a:prstGeom>
          <a:solidFill>
            <a:srgbClr val="FFC000"/>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CA" sz="1800" b="0" i="0" u="none" strike="noStrike" cap="none" dirty="0">
                <a:solidFill>
                  <a:schemeClr val="dk1"/>
                </a:solidFill>
                <a:latin typeface="Source Sans Pro"/>
                <a:ea typeface="Source Sans Pro"/>
                <a:cs typeface="Source Sans Pro"/>
                <a:sym typeface="Source Sans Pro"/>
              </a:rPr>
              <a:t>class School</a:t>
            </a:r>
            <a:endParaRPr sz="1800" b="0" i="0" u="none" strike="noStrike" cap="none" dirty="0">
              <a:solidFill>
                <a:schemeClr val="dk1"/>
              </a:solidFill>
              <a:latin typeface="Source Sans Pro"/>
              <a:ea typeface="Source Sans Pro"/>
              <a:cs typeface="Source Sans Pro"/>
              <a:sym typeface="Source Sans Pro"/>
            </a:endParaRPr>
          </a:p>
        </p:txBody>
      </p:sp>
      <p:sp>
        <p:nvSpPr>
          <p:cNvPr id="117" name="Shape 117"/>
          <p:cNvSpPr txBox="1"/>
          <p:nvPr/>
        </p:nvSpPr>
        <p:spPr>
          <a:xfrm>
            <a:off x="5377782" y="2888495"/>
            <a:ext cx="2472744" cy="369332"/>
          </a:xfrm>
          <a:prstGeom prst="rect">
            <a:avLst/>
          </a:prstGeom>
          <a:solidFill>
            <a:srgbClr val="FFC000"/>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CA" sz="1800" b="0" i="0" u="none" strike="noStrike" cap="none" dirty="0">
                <a:solidFill>
                  <a:schemeClr val="dk1"/>
                </a:solidFill>
                <a:latin typeface="Source Sans Pro"/>
                <a:ea typeface="Source Sans Pro"/>
                <a:cs typeface="Source Sans Pro"/>
                <a:sym typeface="Source Sans Pro"/>
              </a:rPr>
              <a:t>class Floor</a:t>
            </a:r>
            <a:endParaRPr sz="1800" b="0" i="0" u="none" strike="noStrike" cap="none" dirty="0">
              <a:solidFill>
                <a:schemeClr val="dk1"/>
              </a:solidFill>
              <a:latin typeface="Source Sans Pro"/>
              <a:ea typeface="Source Sans Pro"/>
              <a:cs typeface="Source Sans Pro"/>
              <a:sym typeface="Source Sans Pro"/>
            </a:endParaRPr>
          </a:p>
        </p:txBody>
      </p:sp>
      <p:sp>
        <p:nvSpPr>
          <p:cNvPr id="118" name="Shape 118"/>
          <p:cNvSpPr txBox="1"/>
          <p:nvPr/>
        </p:nvSpPr>
        <p:spPr>
          <a:xfrm>
            <a:off x="5377782" y="3960364"/>
            <a:ext cx="2472744" cy="369332"/>
          </a:xfrm>
          <a:prstGeom prst="rect">
            <a:avLst/>
          </a:prstGeom>
          <a:solidFill>
            <a:srgbClr val="FFC000"/>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CA" sz="1800" b="0" i="0" u="none" strike="noStrike" cap="none" dirty="0">
                <a:solidFill>
                  <a:schemeClr val="dk1"/>
                </a:solidFill>
                <a:latin typeface="Source Sans Pro"/>
                <a:ea typeface="Source Sans Pro"/>
                <a:cs typeface="Source Sans Pro"/>
                <a:sym typeface="Source Sans Pro"/>
              </a:rPr>
              <a:t>class Classroom</a:t>
            </a:r>
            <a:endParaRPr sz="1800" b="0" i="0" u="none" strike="noStrike" cap="none" dirty="0">
              <a:solidFill>
                <a:schemeClr val="dk1"/>
              </a:solidFill>
              <a:latin typeface="Source Sans Pro"/>
              <a:ea typeface="Source Sans Pro"/>
              <a:cs typeface="Source Sans Pro"/>
              <a:sym typeface="Source Sans Pro"/>
            </a:endParaRPr>
          </a:p>
        </p:txBody>
      </p:sp>
      <p:sp>
        <p:nvSpPr>
          <p:cNvPr id="120" name="Shape 120"/>
          <p:cNvSpPr/>
          <p:nvPr/>
        </p:nvSpPr>
        <p:spPr>
          <a:xfrm rot="16200000">
            <a:off x="6286709" y="3050155"/>
            <a:ext cx="654889" cy="1061765"/>
          </a:xfrm>
          <a:prstGeom prst="chevron">
            <a:avLst>
              <a:gd name="adj" fmla="val 50000"/>
            </a:avLst>
          </a:prstGeom>
          <a:solidFill>
            <a:schemeClr val="accent1">
              <a:lumMod val="40000"/>
              <a:lumOff val="60000"/>
            </a:schemeClr>
          </a:solidFill>
          <a:ln w="34925" cap="flat" cmpd="sng">
            <a:solidFill>
              <a:srgbClr val="6666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dk1"/>
              </a:solidFill>
              <a:latin typeface="Source Sans Pro"/>
              <a:ea typeface="Source Sans Pro"/>
              <a:cs typeface="Source Sans Pro"/>
              <a:sym typeface="Source Sans Pro"/>
            </a:endParaRPr>
          </a:p>
        </p:txBody>
      </p:sp>
      <p:sp>
        <p:nvSpPr>
          <p:cNvPr id="121" name="Shape 121"/>
          <p:cNvSpPr txBox="1"/>
          <p:nvPr/>
        </p:nvSpPr>
        <p:spPr>
          <a:xfrm>
            <a:off x="5377782" y="5043231"/>
            <a:ext cx="2472744" cy="369332"/>
          </a:xfrm>
          <a:prstGeom prst="rect">
            <a:avLst/>
          </a:prstGeom>
          <a:solidFill>
            <a:srgbClr val="FFC000"/>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CA" sz="1800" b="0" i="0" u="none" strike="noStrike" cap="none" dirty="0">
                <a:solidFill>
                  <a:schemeClr val="dk1"/>
                </a:solidFill>
                <a:latin typeface="Source Sans Pro"/>
                <a:ea typeface="Source Sans Pro"/>
                <a:cs typeface="Source Sans Pro"/>
                <a:sym typeface="Source Sans Pro"/>
              </a:rPr>
              <a:t>class Appliance</a:t>
            </a:r>
            <a:endParaRPr sz="1800" b="0" i="0" u="none" strike="noStrike" cap="none" dirty="0">
              <a:solidFill>
                <a:schemeClr val="dk1"/>
              </a:solidFill>
              <a:latin typeface="Source Sans Pro"/>
              <a:ea typeface="Source Sans Pro"/>
              <a:cs typeface="Source Sans Pro"/>
              <a:sym typeface="Source Sans Pro"/>
            </a:endParaRPr>
          </a:p>
        </p:txBody>
      </p:sp>
      <p:sp>
        <p:nvSpPr>
          <p:cNvPr id="126" name="Shape 126"/>
          <p:cNvSpPr txBox="1"/>
          <p:nvPr/>
        </p:nvSpPr>
        <p:spPr>
          <a:xfrm>
            <a:off x="1514820" y="2888495"/>
            <a:ext cx="2472744" cy="369332"/>
          </a:xfrm>
          <a:prstGeom prst="rect">
            <a:avLst/>
          </a:prstGeom>
          <a:solidFill>
            <a:srgbClr val="FFC000"/>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CA" sz="1800" b="0" i="0" u="none" strike="noStrike" cap="none" dirty="0">
                <a:solidFill>
                  <a:schemeClr val="dk1"/>
                </a:solidFill>
                <a:latin typeface="Source Sans Pro"/>
                <a:ea typeface="Source Sans Pro"/>
                <a:cs typeface="Source Sans Pro"/>
                <a:sym typeface="Source Sans Pro"/>
              </a:rPr>
              <a:t>class </a:t>
            </a:r>
            <a:r>
              <a:rPr lang="en-CA" sz="1800" b="0" i="0" u="none" strike="noStrike" cap="none" dirty="0" err="1">
                <a:solidFill>
                  <a:schemeClr val="dk1"/>
                </a:solidFill>
                <a:latin typeface="Source Sans Pro"/>
                <a:ea typeface="Source Sans Pro"/>
                <a:cs typeface="Source Sans Pro"/>
                <a:sym typeface="Source Sans Pro"/>
              </a:rPr>
              <a:t>MainPrg</a:t>
            </a:r>
            <a:endParaRPr sz="1800" b="0" i="0" u="none" strike="noStrike" cap="none" dirty="0">
              <a:solidFill>
                <a:schemeClr val="dk1"/>
              </a:solidFill>
              <a:latin typeface="Source Sans Pro"/>
              <a:ea typeface="Source Sans Pro"/>
              <a:cs typeface="Source Sans Pro"/>
              <a:sym typeface="Source Sans Pro"/>
            </a:endParaRPr>
          </a:p>
        </p:txBody>
      </p:sp>
      <p:sp>
        <p:nvSpPr>
          <p:cNvPr id="14" name="Shape 120"/>
          <p:cNvSpPr/>
          <p:nvPr/>
        </p:nvSpPr>
        <p:spPr>
          <a:xfrm rot="16200000">
            <a:off x="6286710" y="1963187"/>
            <a:ext cx="654889" cy="1129124"/>
          </a:xfrm>
          <a:prstGeom prst="chevron">
            <a:avLst>
              <a:gd name="adj" fmla="val 50000"/>
            </a:avLst>
          </a:prstGeom>
          <a:solidFill>
            <a:schemeClr val="accent1">
              <a:lumMod val="40000"/>
              <a:lumOff val="60000"/>
            </a:schemeClr>
          </a:solidFill>
          <a:ln w="34925" cap="flat" cmpd="sng">
            <a:solidFill>
              <a:srgbClr val="6666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Source Sans Pro"/>
              <a:ea typeface="Source Sans Pro"/>
              <a:cs typeface="Source Sans Pro"/>
              <a:sym typeface="Source Sans Pro"/>
            </a:endParaRPr>
          </a:p>
        </p:txBody>
      </p:sp>
      <p:sp>
        <p:nvSpPr>
          <p:cNvPr id="15" name="Shape 120"/>
          <p:cNvSpPr/>
          <p:nvPr/>
        </p:nvSpPr>
        <p:spPr>
          <a:xfrm rot="16200000">
            <a:off x="6268428" y="4126343"/>
            <a:ext cx="666790" cy="1061767"/>
          </a:xfrm>
          <a:prstGeom prst="chevron">
            <a:avLst>
              <a:gd name="adj" fmla="val 50000"/>
            </a:avLst>
          </a:prstGeom>
          <a:solidFill>
            <a:schemeClr val="accent1">
              <a:lumMod val="40000"/>
              <a:lumOff val="60000"/>
            </a:schemeClr>
          </a:solidFill>
          <a:ln w="34925" cap="flat" cmpd="sng">
            <a:solidFill>
              <a:srgbClr val="6666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Source Sans Pro"/>
              <a:ea typeface="Source Sans Pro"/>
              <a:cs typeface="Source Sans Pro"/>
              <a:sym typeface="Source Sans Pro"/>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5"/>
                                        </p:tgtEl>
                                        <p:attrNameLst>
                                          <p:attrName>style.visibility</p:attrName>
                                        </p:attrNameLst>
                                      </p:cBhvr>
                                      <p:to>
                                        <p:strVal val="visible"/>
                                      </p:to>
                                    </p:set>
                                    <p:animEffect transition="in" filter="fade">
                                      <p:cBhvr>
                                        <p:cTn id="7" dur="500"/>
                                        <p:tgtEl>
                                          <p:spTgt spid="115"/>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16"/>
                                        </p:tgtEl>
                                        <p:attrNameLst>
                                          <p:attrName>style.visibility</p:attrName>
                                        </p:attrNameLst>
                                      </p:cBhvr>
                                      <p:to>
                                        <p:strVal val="visible"/>
                                      </p:to>
                                    </p:set>
                                    <p:animEffect transition="in" filter="wipe(down)">
                                      <p:cBhvr>
                                        <p:cTn id="11" dur="500"/>
                                        <p:tgtEl>
                                          <p:spTgt spid="116"/>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wipe(down)">
                                      <p:cBhvr>
                                        <p:cTn id="14" dur="500"/>
                                        <p:tgtEl>
                                          <p:spTgt spid="14"/>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117"/>
                                        </p:tgtEl>
                                        <p:attrNameLst>
                                          <p:attrName>style.visibility</p:attrName>
                                        </p:attrNameLst>
                                      </p:cBhvr>
                                      <p:to>
                                        <p:strVal val="visible"/>
                                      </p:to>
                                    </p:set>
                                    <p:animEffect transition="in" filter="wipe(down)">
                                      <p:cBhvr>
                                        <p:cTn id="17" dur="500"/>
                                        <p:tgtEl>
                                          <p:spTgt spid="117"/>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118"/>
                                        </p:tgtEl>
                                        <p:attrNameLst>
                                          <p:attrName>style.visibility</p:attrName>
                                        </p:attrNameLst>
                                      </p:cBhvr>
                                      <p:to>
                                        <p:strVal val="visible"/>
                                      </p:to>
                                    </p:set>
                                    <p:animEffect transition="in" filter="wipe(down)">
                                      <p:cBhvr>
                                        <p:cTn id="20" dur="500"/>
                                        <p:tgtEl>
                                          <p:spTgt spid="118"/>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120"/>
                                        </p:tgtEl>
                                        <p:attrNameLst>
                                          <p:attrName>style.visibility</p:attrName>
                                        </p:attrNameLst>
                                      </p:cBhvr>
                                      <p:to>
                                        <p:strVal val="visible"/>
                                      </p:to>
                                    </p:set>
                                    <p:animEffect transition="in" filter="wipe(down)">
                                      <p:cBhvr>
                                        <p:cTn id="23" dur="500"/>
                                        <p:tgtEl>
                                          <p:spTgt spid="120"/>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wipe(down)">
                                      <p:cBhvr>
                                        <p:cTn id="26" dur="500"/>
                                        <p:tgtEl>
                                          <p:spTgt spid="15"/>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121"/>
                                        </p:tgtEl>
                                        <p:attrNameLst>
                                          <p:attrName>style.visibility</p:attrName>
                                        </p:attrNameLst>
                                      </p:cBhvr>
                                      <p:to>
                                        <p:strVal val="visible"/>
                                      </p:to>
                                    </p:set>
                                    <p:animEffect transition="in" filter="wipe(down)">
                                      <p:cBhvr>
                                        <p:cTn id="29" dur="500"/>
                                        <p:tgtEl>
                                          <p:spTgt spid="121"/>
                                        </p:tgtEl>
                                      </p:cBhvr>
                                    </p:animEffect>
                                  </p:childTnLst>
                                </p:cTn>
                              </p:par>
                            </p:childTnLst>
                          </p:cTn>
                        </p:par>
                        <p:par>
                          <p:cTn id="30" fill="hold">
                            <p:stCondLst>
                              <p:cond delay="1000"/>
                            </p:stCondLst>
                            <p:childTnLst>
                              <p:par>
                                <p:cTn id="31" presetID="22" presetClass="entr" presetSubtype="4" fill="hold" grpId="0" nodeType="afterEffect">
                                  <p:stCondLst>
                                    <p:cond delay="0"/>
                                  </p:stCondLst>
                                  <p:childTnLst>
                                    <p:set>
                                      <p:cBhvr>
                                        <p:cTn id="32" dur="1" fill="hold">
                                          <p:stCondLst>
                                            <p:cond delay="0"/>
                                          </p:stCondLst>
                                        </p:cTn>
                                        <p:tgtEl>
                                          <p:spTgt spid="126"/>
                                        </p:tgtEl>
                                        <p:attrNameLst>
                                          <p:attrName>style.visibility</p:attrName>
                                        </p:attrNameLst>
                                      </p:cBhvr>
                                      <p:to>
                                        <p:strVal val="visible"/>
                                      </p:to>
                                    </p:set>
                                    <p:animEffect transition="in" filter="wipe(down)">
                                      <p:cBhvr>
                                        <p:cTn id="33" dur="5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16" grpId="0" animBg="1"/>
      <p:bldP spid="117" grpId="0" animBg="1"/>
      <p:bldP spid="118" grpId="0" animBg="1"/>
      <p:bldP spid="120" grpId="0" animBg="1"/>
      <p:bldP spid="121" grpId="0" animBg="1"/>
      <p:bldP spid="126" grpId="0" animBg="1"/>
      <p:bldP spid="14" grpId="0" animBg="1"/>
      <p:bldP spid="1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p:nvPr>
        </p:nvSpPr>
        <p:spPr>
          <a:xfrm>
            <a:off x="721401" y="96971"/>
            <a:ext cx="8596668" cy="1320800"/>
          </a:xfrm>
          <a:prstGeom prst="rect">
            <a:avLst/>
          </a:prstGeom>
          <a:noFill/>
          <a:ln>
            <a:noFill/>
          </a:ln>
        </p:spPr>
        <p:txBody>
          <a:bodyPr spcFirstLastPara="1" wrap="square" lIns="91425" tIns="45700" rIns="91425" bIns="45700" anchor="t" anchorCtr="0">
            <a:noAutofit/>
          </a:bodyPr>
          <a:lstStyle/>
          <a:p>
            <a:pPr marL="0" marR="0" lvl="0" indent="0" algn="l" rtl="0">
              <a:lnSpc>
                <a:spcPct val="89000"/>
              </a:lnSpc>
              <a:spcBef>
                <a:spcPts val="0"/>
              </a:spcBef>
              <a:spcAft>
                <a:spcPts val="0"/>
              </a:spcAft>
              <a:buClr>
                <a:schemeClr val="dk2"/>
              </a:buClr>
              <a:buSzPts val="4400"/>
              <a:buFont typeface="Source Sans Pro"/>
              <a:buNone/>
            </a:pPr>
            <a:r>
              <a:rPr lang="en-CA" sz="4400" b="0" i="0" u="none" strike="noStrike" cap="none" dirty="0">
                <a:solidFill>
                  <a:schemeClr val="dk2"/>
                </a:solidFill>
                <a:latin typeface="Source Sans Pro"/>
                <a:ea typeface="Source Sans Pro"/>
                <a:cs typeface="Source Sans Pro"/>
                <a:sym typeface="Source Sans Pro"/>
              </a:rPr>
              <a:t>Class Structures</a:t>
            </a:r>
            <a:endParaRPr sz="4400" b="0" i="0" u="none" strike="noStrike" cap="none" dirty="0">
              <a:solidFill>
                <a:schemeClr val="dk2"/>
              </a:solidFill>
              <a:latin typeface="Source Sans Pro"/>
              <a:ea typeface="Source Sans Pro"/>
              <a:cs typeface="Source Sans Pro"/>
              <a:sym typeface="Source Sans Pro"/>
            </a:endParaRPr>
          </a:p>
        </p:txBody>
      </p:sp>
      <p:grpSp>
        <p:nvGrpSpPr>
          <p:cNvPr id="133" name="Shape 133"/>
          <p:cNvGrpSpPr/>
          <p:nvPr/>
        </p:nvGrpSpPr>
        <p:grpSpPr>
          <a:xfrm>
            <a:off x="0" y="894112"/>
            <a:ext cx="4469888" cy="3909242"/>
            <a:chOff x="992604" y="1679894"/>
            <a:chExt cx="3627522" cy="3344780"/>
          </a:xfrm>
        </p:grpSpPr>
        <p:sp>
          <p:nvSpPr>
            <p:cNvPr id="134" name="Shape 134"/>
            <p:cNvSpPr/>
            <p:nvPr/>
          </p:nvSpPr>
          <p:spPr>
            <a:xfrm>
              <a:off x="992604" y="1679894"/>
              <a:ext cx="3627522" cy="3344780"/>
            </a:xfrm>
            <a:prstGeom prst="roundRect">
              <a:avLst>
                <a:gd name="adj" fmla="val 16667"/>
              </a:avLst>
            </a:prstGeom>
            <a:solidFill>
              <a:schemeClr val="accent1"/>
            </a:solidFill>
            <a:ln w="34925" cap="flat" cmpd="sng">
              <a:solidFill>
                <a:srgbClr val="6666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Source Sans Pro"/>
                <a:ea typeface="Source Sans Pro"/>
                <a:cs typeface="Source Sans Pro"/>
                <a:sym typeface="Source Sans Pro"/>
              </a:endParaRPr>
            </a:p>
          </p:txBody>
        </p:sp>
        <p:sp>
          <p:nvSpPr>
            <p:cNvPr id="135" name="Shape 135"/>
            <p:cNvSpPr txBox="1"/>
            <p:nvPr/>
          </p:nvSpPr>
          <p:spPr>
            <a:xfrm>
              <a:off x="1146006" y="2075161"/>
              <a:ext cx="3320718" cy="369332"/>
            </a:xfrm>
            <a:prstGeom prst="rect">
              <a:avLst/>
            </a:prstGeom>
            <a:solidFill>
              <a:schemeClr val="lt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CA" sz="1800" b="0" i="0" u="none" strike="noStrike" cap="none">
                  <a:solidFill>
                    <a:schemeClr val="dk1"/>
                  </a:solidFill>
                  <a:latin typeface="Source Sans Pro"/>
                  <a:ea typeface="Source Sans Pro"/>
                  <a:cs typeface="Source Sans Pro"/>
                  <a:sym typeface="Source Sans Pro"/>
                </a:rPr>
                <a:t>class School</a:t>
              </a:r>
              <a:endParaRPr sz="1800" b="0" i="0" u="none" strike="noStrike" cap="none">
                <a:solidFill>
                  <a:schemeClr val="dk1"/>
                </a:solidFill>
                <a:latin typeface="Source Sans Pro"/>
                <a:ea typeface="Source Sans Pro"/>
                <a:cs typeface="Source Sans Pro"/>
                <a:sym typeface="Source Sans Pro"/>
              </a:endParaRPr>
            </a:p>
          </p:txBody>
        </p:sp>
        <p:sp>
          <p:nvSpPr>
            <p:cNvPr id="136" name="Shape 136"/>
            <p:cNvSpPr txBox="1"/>
            <p:nvPr/>
          </p:nvSpPr>
          <p:spPr>
            <a:xfrm>
              <a:off x="1146006" y="2538073"/>
              <a:ext cx="3320718" cy="442140"/>
            </a:xfrm>
            <a:prstGeom prst="rect">
              <a:avLst/>
            </a:prstGeom>
            <a:solidFill>
              <a:schemeClr val="lt1"/>
            </a:solidFill>
            <a:ln>
              <a:noFill/>
            </a:ln>
          </p:spPr>
          <p:txBody>
            <a:bodyPr spcFirstLastPara="1" wrap="square" lIns="91425" tIns="45700" rIns="91425" bIns="45700" anchor="t" anchorCtr="0">
              <a:noAutofit/>
            </a:bodyPr>
            <a:lstStyle/>
            <a:p>
              <a:pPr marR="0" lvl="0" algn="l" rtl="0">
                <a:spcBef>
                  <a:spcPts val="0"/>
                </a:spcBef>
                <a:spcAft>
                  <a:spcPts val="0"/>
                </a:spcAft>
                <a:buClr>
                  <a:schemeClr val="dk1"/>
                </a:buClr>
                <a:buSzPts val="1400"/>
              </a:pPr>
              <a:r>
                <a:rPr lang="en-CA" sz="1400" b="0" i="0" u="none" strike="noStrike" cap="none"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b="0" i="0" u="none" strike="noStrike" cap="none" dirty="0" err="1">
                  <a:solidFill>
                    <a:schemeClr val="dk1"/>
                  </a:solidFill>
                  <a:latin typeface="Arial" panose="020B0604020202020204" pitchFamily="34" charset="0"/>
                  <a:ea typeface="Source Sans Pro"/>
                  <a:cs typeface="Arial" panose="020B0604020202020204" pitchFamily="34" charset="0"/>
                  <a:sym typeface="Source Sans Pro"/>
                </a:rPr>
                <a:t>ArrayList</a:t>
              </a:r>
              <a:r>
                <a:rPr lang="en-CA" sz="1400" b="0" i="0" u="none" strike="noStrike" cap="none" dirty="0">
                  <a:solidFill>
                    <a:schemeClr val="dk1"/>
                  </a:solidFill>
                  <a:latin typeface="Arial" panose="020B0604020202020204" pitchFamily="34" charset="0"/>
                  <a:ea typeface="Source Sans Pro"/>
                  <a:cs typeface="Arial" panose="020B0604020202020204" pitchFamily="34" charset="0"/>
                  <a:sym typeface="Source Sans Pro"/>
                </a:rPr>
                <a:t> &lt;Floor&gt; floors</a:t>
              </a:r>
            </a:p>
            <a:p>
              <a:pPr lvl="0">
                <a:buClr>
                  <a:schemeClr val="dk1"/>
                </a:buClr>
                <a:buSzPts val="1400"/>
              </a:pPr>
              <a:r>
                <a:rPr lang="en-US" dirty="0">
                  <a:latin typeface="Arial" panose="020B0604020202020204" pitchFamily="34" charset="0"/>
                  <a:cs typeface="Arial" panose="020B0604020202020204" pitchFamily="34" charset="0"/>
                </a:rPr>
                <a:t>- Map&lt;</a:t>
              </a:r>
              <a:r>
                <a:rPr lang="en-US" dirty="0" err="1">
                  <a:latin typeface="Arial" panose="020B0604020202020204" pitchFamily="34" charset="0"/>
                  <a:cs typeface="Arial" panose="020B0604020202020204" pitchFamily="34" charset="0"/>
                </a:rPr>
                <a:t>Double,String</a:t>
              </a:r>
              <a:r>
                <a:rPr lang="en-US" dirty="0">
                  <a:latin typeface="Arial" panose="020B0604020202020204" pitchFamily="34" charset="0"/>
                  <a:cs typeface="Arial" panose="020B0604020202020204" pitchFamily="34" charset="0"/>
                </a:rPr>
                <a:t>&gt; </a:t>
              </a:r>
              <a:r>
                <a:rPr lang="en-US" dirty="0" err="1">
                  <a:latin typeface="Arial" panose="020B0604020202020204" pitchFamily="34" charset="0"/>
                  <a:cs typeface="Arial" panose="020B0604020202020204" pitchFamily="34" charset="0"/>
                </a:rPr>
                <a:t>applianceConsumption</a:t>
              </a:r>
              <a:endParaRPr sz="1400" b="0" i="0" u="none" strike="noStrike" cap="none" dirty="0">
                <a:solidFill>
                  <a:schemeClr val="dk1"/>
                </a:solidFill>
                <a:latin typeface="Arial" panose="020B0604020202020204" pitchFamily="34" charset="0"/>
                <a:ea typeface="Source Sans Pro"/>
                <a:cs typeface="Arial" panose="020B0604020202020204" pitchFamily="34" charset="0"/>
                <a:sym typeface="Source Sans Pro"/>
              </a:endParaRPr>
            </a:p>
          </p:txBody>
        </p:sp>
        <p:sp>
          <p:nvSpPr>
            <p:cNvPr id="137" name="Shape 137"/>
            <p:cNvSpPr txBox="1"/>
            <p:nvPr/>
          </p:nvSpPr>
          <p:spPr>
            <a:xfrm>
              <a:off x="1146004" y="3073792"/>
              <a:ext cx="3320719" cy="15239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400" b="0" i="0" u="none" strike="noStrike" cap="none" dirty="0">
                  <a:solidFill>
                    <a:schemeClr val="dk1"/>
                  </a:solidFill>
                  <a:latin typeface="Arial" panose="020B0604020202020204" pitchFamily="34" charset="0"/>
                  <a:ea typeface="Source Sans Pro"/>
                  <a:cs typeface="Arial" panose="020B0604020202020204" pitchFamily="34" charset="0"/>
                  <a:sym typeface="Source Sans Pro"/>
                </a:rPr>
                <a:t>//constructors</a:t>
              </a:r>
              <a:endParaRPr dirty="0">
                <a:latin typeface="Arial" panose="020B0604020202020204" pitchFamily="34" charset="0"/>
                <a:cs typeface="Arial" panose="020B0604020202020204" pitchFamily="34" charset="0"/>
              </a:endParaRPr>
            </a:p>
            <a:p>
              <a:pPr marL="0" marR="0" lvl="0" indent="0" algn="l" rtl="0">
                <a:spcBef>
                  <a:spcPts val="0"/>
                </a:spcBef>
                <a:spcAft>
                  <a:spcPts val="0"/>
                </a:spcAft>
                <a:buNone/>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//get-set methods</a:t>
              </a:r>
              <a:endParaRPr dirty="0">
                <a:latin typeface="Arial" panose="020B0604020202020204" pitchFamily="34" charset="0"/>
                <a:cs typeface="Arial" panose="020B0604020202020204" pitchFamily="34" charset="0"/>
              </a:endParaRPr>
            </a:p>
            <a:p>
              <a:pPr marL="0" marR="0" lvl="0" indent="0" algn="l" rtl="0">
                <a:spcBef>
                  <a:spcPts val="0"/>
                </a:spcBef>
                <a:spcAft>
                  <a:spcPts val="0"/>
                </a:spcAft>
                <a:buNone/>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calcSchoolConsumption</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 double</a:t>
              </a:r>
              <a:endParaRPr dirty="0">
                <a:latin typeface="Arial" panose="020B0604020202020204" pitchFamily="34" charset="0"/>
                <a:cs typeface="Arial" panose="020B0604020202020204" pitchFamily="34" charset="0"/>
              </a:endParaRPr>
            </a:p>
            <a:p>
              <a:pPr marL="0" marR="0" lvl="0" indent="0" algn="l" rtl="0">
                <a:spcBef>
                  <a:spcPts val="0"/>
                </a:spcBef>
                <a:spcAft>
                  <a:spcPts val="0"/>
                </a:spcAft>
                <a:buNone/>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calcApplianceTotal</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ApplianceType</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 double</a:t>
              </a:r>
            </a:p>
            <a:p>
              <a:pPr lvl="0"/>
              <a:r>
                <a:rPr lang="en-CA" dirty="0">
                  <a:solidFill>
                    <a:schemeClr val="dk1"/>
                  </a:solidFill>
                  <a:latin typeface="Arial" panose="020B0604020202020204" pitchFamily="34" charset="0"/>
                  <a:cs typeface="Arial" panose="020B0604020202020204" pitchFamily="34" charset="0"/>
                  <a:sym typeface="Source Sans Pro"/>
                </a:rPr>
                <a:t>+ </a:t>
              </a:r>
              <a:r>
                <a:rPr lang="en-US" dirty="0" err="1">
                  <a:latin typeface="Arial" panose="020B0604020202020204" pitchFamily="34" charset="0"/>
                  <a:cs typeface="Arial" panose="020B0604020202020204" pitchFamily="34" charset="0"/>
                </a:rPr>
                <a:t>populateApplianceType</a:t>
              </a:r>
              <a:r>
                <a:rPr lang="en-US" dirty="0">
                  <a:latin typeface="Arial" panose="020B0604020202020204" pitchFamily="34" charset="0"/>
                  <a:cs typeface="Arial" panose="020B0604020202020204" pitchFamily="34" charset="0"/>
                </a:rPr>
                <a:t>(): void</a:t>
              </a:r>
            </a:p>
            <a:p>
              <a:pPr lvl="0"/>
              <a:r>
                <a:rPr lang="en-CA" sz="1400"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findMaxClassroom</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 Classroom</a:t>
              </a:r>
            </a:p>
            <a:p>
              <a:pPr lvl="0"/>
              <a:r>
                <a:rPr lang="en-CA" dirty="0">
                  <a:solidFill>
                    <a:schemeClr val="dk1"/>
                  </a:solidFill>
                  <a:latin typeface="Arial" panose="020B0604020202020204" pitchFamily="34" charset="0"/>
                  <a:cs typeface="Arial" panose="020B0604020202020204" pitchFamily="34" charset="0"/>
                  <a:sym typeface="Source Sans Pro"/>
                </a:rPr>
                <a:t>+ </a:t>
              </a:r>
              <a:r>
                <a:rPr lang="en-US" dirty="0" err="1">
                  <a:latin typeface="Arial" panose="020B0604020202020204" pitchFamily="34" charset="0"/>
                  <a:cs typeface="Arial" panose="020B0604020202020204" pitchFamily="34" charset="0"/>
                </a:rPr>
                <a:t>calcPrice</a:t>
              </a:r>
              <a:r>
                <a:rPr lang="en-US" dirty="0">
                  <a:latin typeface="Arial" panose="020B0604020202020204" pitchFamily="34" charset="0"/>
                  <a:cs typeface="Arial" panose="020B0604020202020204" pitchFamily="34" charset="0"/>
                </a:rPr>
                <a:t>(): double</a:t>
              </a:r>
            </a:p>
            <a:p>
              <a:pPr lvl="0"/>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calcTrees</a:t>
              </a:r>
              <a:r>
                <a:rPr lang="en-US" dirty="0">
                  <a:latin typeface="Arial" panose="020B0604020202020204" pitchFamily="34" charset="0"/>
                  <a:cs typeface="Arial" panose="020B0604020202020204" pitchFamily="34" charset="0"/>
                </a:rPr>
                <a:t>(double): double</a:t>
              </a:r>
              <a:endParaRPr dirty="0">
                <a:latin typeface="Arial" panose="020B0604020202020204" pitchFamily="34" charset="0"/>
                <a:cs typeface="Arial" panose="020B0604020202020204" pitchFamily="34" charset="0"/>
              </a:endParaRPr>
            </a:p>
          </p:txBody>
        </p:sp>
      </p:grpSp>
      <p:sp>
        <p:nvSpPr>
          <p:cNvPr id="2" name="TextBox 1"/>
          <p:cNvSpPr txBox="1"/>
          <p:nvPr/>
        </p:nvSpPr>
        <p:spPr>
          <a:xfrm>
            <a:off x="4794075" y="1100578"/>
            <a:ext cx="5067759" cy="4185761"/>
          </a:xfrm>
          <a:prstGeom prst="rect">
            <a:avLst/>
          </a:prstGeom>
          <a:noFill/>
        </p:spPr>
        <p:txBody>
          <a:bodyPr wrap="square" rtlCol="0">
            <a:spAutoFit/>
          </a:bodyPr>
          <a:lstStyle/>
          <a:p>
            <a:r>
              <a:rPr lang="en-US" b="1" dirty="0"/>
              <a:t>Method Descriptions – </a:t>
            </a:r>
          </a:p>
          <a:p>
            <a:pPr marL="285750" indent="-285750">
              <a:buFont typeface="Arial" panose="020B0604020202020204" pitchFamily="34" charset="0"/>
              <a:buChar char="•"/>
            </a:pPr>
            <a:r>
              <a:rPr lang="en-US" dirty="0" err="1"/>
              <a:t>calcSchoolConsumption</a:t>
            </a:r>
            <a:r>
              <a:rPr lang="en-US" dirty="0"/>
              <a:t>: Calculates and returns the total energy consumption of the school.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calcApplianceTotal</a:t>
            </a:r>
            <a:r>
              <a:rPr lang="en-US" dirty="0"/>
              <a:t>: Calculates and returns the sum of the consumption for all the appliances of the specified type of the school.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populateApplianceType</a:t>
            </a:r>
            <a:r>
              <a:rPr lang="en-US" dirty="0"/>
              <a:t>: Finds and returns appliance info.</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FindMaxClassroom</a:t>
            </a:r>
            <a:r>
              <a:rPr lang="en-US" dirty="0"/>
              <a:t>: Calculates and return the classroom with the largest energy consumption of the school.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calcPrice</a:t>
            </a:r>
            <a:r>
              <a:rPr lang="en-US" dirty="0"/>
              <a:t>: Calculates and returns the cost of the entire school’s energy consumption.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calcTrees</a:t>
            </a:r>
            <a:r>
              <a:rPr lang="en-US" dirty="0"/>
              <a:t>: Calculates and returns the approximate amount of trees required to absorb the amount of GHG emissions resulted </a:t>
            </a:r>
            <a:r>
              <a:rPr lang="en-US" dirty="0" smtClean="0"/>
              <a:t>from an energy consumption</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Shape 138"/>
          <p:cNvGrpSpPr/>
          <p:nvPr/>
        </p:nvGrpSpPr>
        <p:grpSpPr>
          <a:xfrm>
            <a:off x="127028" y="826277"/>
            <a:ext cx="3861077" cy="3344780"/>
            <a:chOff x="992604" y="1679894"/>
            <a:chExt cx="3627522" cy="3344780"/>
          </a:xfrm>
        </p:grpSpPr>
        <p:sp>
          <p:nvSpPr>
            <p:cNvPr id="3" name="Shape 139"/>
            <p:cNvSpPr/>
            <p:nvPr/>
          </p:nvSpPr>
          <p:spPr>
            <a:xfrm>
              <a:off x="992604" y="1679894"/>
              <a:ext cx="3627522" cy="3344780"/>
            </a:xfrm>
            <a:prstGeom prst="roundRect">
              <a:avLst>
                <a:gd name="adj" fmla="val 16667"/>
              </a:avLst>
            </a:prstGeom>
            <a:solidFill>
              <a:schemeClr val="accent1"/>
            </a:solidFill>
            <a:ln w="34925" cap="flat" cmpd="sng">
              <a:solidFill>
                <a:srgbClr val="6666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Source Sans Pro"/>
                <a:ea typeface="Source Sans Pro"/>
                <a:cs typeface="Source Sans Pro"/>
                <a:sym typeface="Source Sans Pro"/>
              </a:endParaRPr>
            </a:p>
          </p:txBody>
        </p:sp>
        <p:sp>
          <p:nvSpPr>
            <p:cNvPr id="4" name="Shape 140"/>
            <p:cNvSpPr txBox="1"/>
            <p:nvPr/>
          </p:nvSpPr>
          <p:spPr>
            <a:xfrm>
              <a:off x="1146006" y="2075161"/>
              <a:ext cx="3320718" cy="369332"/>
            </a:xfrm>
            <a:prstGeom prst="rect">
              <a:avLst/>
            </a:prstGeom>
            <a:solidFill>
              <a:schemeClr val="lt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CA" sz="1800" dirty="0">
                  <a:solidFill>
                    <a:schemeClr val="dk1"/>
                  </a:solidFill>
                  <a:latin typeface="Source Sans Pro"/>
                  <a:ea typeface="Source Sans Pro"/>
                  <a:cs typeface="Source Sans Pro"/>
                  <a:sym typeface="Source Sans Pro"/>
                </a:rPr>
                <a:t>class Floor</a:t>
              </a:r>
              <a:endParaRPr sz="1800" dirty="0">
                <a:solidFill>
                  <a:schemeClr val="dk1"/>
                </a:solidFill>
                <a:latin typeface="Source Sans Pro"/>
                <a:ea typeface="Source Sans Pro"/>
                <a:cs typeface="Source Sans Pro"/>
                <a:sym typeface="Source Sans Pro"/>
              </a:endParaRPr>
            </a:p>
          </p:txBody>
        </p:sp>
        <p:sp>
          <p:nvSpPr>
            <p:cNvPr id="5" name="Shape 141"/>
            <p:cNvSpPr txBox="1"/>
            <p:nvPr/>
          </p:nvSpPr>
          <p:spPr>
            <a:xfrm>
              <a:off x="1146006" y="2636778"/>
              <a:ext cx="3320718" cy="523220"/>
            </a:xfrm>
            <a:prstGeom prst="rect">
              <a:avLst/>
            </a:prstGeom>
            <a:solidFill>
              <a:schemeClr val="lt1"/>
            </a:solidFill>
            <a:ln>
              <a:noFill/>
            </a:ln>
          </p:spPr>
          <p:txBody>
            <a:bodyPr spcFirstLastPara="1" wrap="square" lIns="91425" tIns="45700" rIns="91425" bIns="45700" anchor="t" anchorCtr="0">
              <a:noAutofit/>
            </a:bodyPr>
            <a:lstStyle/>
            <a:p>
              <a:pPr marR="0" lvl="0" algn="l" rtl="0">
                <a:spcBef>
                  <a:spcPts val="0"/>
                </a:spcBef>
                <a:spcAft>
                  <a:spcPts val="0"/>
                </a:spcAft>
                <a:buClr>
                  <a:schemeClr val="dk1"/>
                </a:buClr>
                <a:buSzPts val="1400"/>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int</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floorNumber</a:t>
              </a:r>
              <a:endParaRPr sz="1400" dirty="0">
                <a:solidFill>
                  <a:schemeClr val="dk1"/>
                </a:solidFill>
                <a:latin typeface="Arial" panose="020B0604020202020204" pitchFamily="34" charset="0"/>
                <a:ea typeface="Source Sans Pro"/>
                <a:cs typeface="Arial" panose="020B0604020202020204" pitchFamily="34" charset="0"/>
                <a:sym typeface="Source Sans Pro"/>
              </a:endParaRPr>
            </a:p>
            <a:p>
              <a:pPr marR="0" lvl="0" algn="l" rtl="0">
                <a:spcBef>
                  <a:spcPts val="0"/>
                </a:spcBef>
                <a:spcAft>
                  <a:spcPts val="0"/>
                </a:spcAft>
                <a:buClr>
                  <a:schemeClr val="dk1"/>
                </a:buClr>
                <a:buSzPts val="1400"/>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ArrayList</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 &lt;Classroom&gt; classrooms</a:t>
              </a:r>
              <a:endParaRPr sz="1400" dirty="0">
                <a:solidFill>
                  <a:schemeClr val="dk1"/>
                </a:solidFill>
                <a:latin typeface="Arial" panose="020B0604020202020204" pitchFamily="34" charset="0"/>
                <a:ea typeface="Source Sans Pro"/>
                <a:cs typeface="Arial" panose="020B0604020202020204" pitchFamily="34" charset="0"/>
                <a:sym typeface="Source Sans Pro"/>
              </a:endParaRPr>
            </a:p>
          </p:txBody>
        </p:sp>
        <p:sp>
          <p:nvSpPr>
            <p:cNvPr id="6" name="Shape 142"/>
            <p:cNvSpPr txBox="1"/>
            <p:nvPr/>
          </p:nvSpPr>
          <p:spPr>
            <a:xfrm>
              <a:off x="1146006" y="3352284"/>
              <a:ext cx="3320718" cy="1147916"/>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//constructors</a:t>
              </a:r>
              <a:endParaRPr dirty="0">
                <a:latin typeface="Arial" panose="020B0604020202020204" pitchFamily="34" charset="0"/>
                <a:cs typeface="Arial" panose="020B0604020202020204" pitchFamily="34" charset="0"/>
              </a:endParaRPr>
            </a:p>
            <a:p>
              <a:pPr marL="0" marR="0" lvl="0" indent="0" algn="l" rtl="0">
                <a:spcBef>
                  <a:spcPts val="0"/>
                </a:spcBef>
                <a:spcAft>
                  <a:spcPts val="0"/>
                </a:spcAft>
                <a:buNone/>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//get-set methods</a:t>
              </a:r>
              <a:endParaRPr dirty="0">
                <a:latin typeface="Arial" panose="020B0604020202020204" pitchFamily="34" charset="0"/>
                <a:cs typeface="Arial" panose="020B0604020202020204" pitchFamily="34" charset="0"/>
              </a:endParaRPr>
            </a:p>
            <a:p>
              <a:pPr marL="0" marR="0" lvl="0" indent="0" algn="l" rtl="0">
                <a:spcBef>
                  <a:spcPts val="0"/>
                </a:spcBef>
                <a:spcAft>
                  <a:spcPts val="0"/>
                </a:spcAft>
                <a:buNone/>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findMaxClassroom</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 Classroom</a:t>
              </a:r>
            </a:p>
            <a:p>
              <a:r>
                <a:rPr lang="en-CA" dirty="0">
                  <a:solidFill>
                    <a:schemeClr val="dk1"/>
                  </a:solidFill>
                  <a:latin typeface="Arial" panose="020B0604020202020204" pitchFamily="34" charset="0"/>
                  <a:ea typeface="Source Sans Pro"/>
                  <a:cs typeface="Arial" panose="020B0604020202020204" pitchFamily="34" charset="0"/>
                  <a:sym typeface="Source Sans Pro"/>
                </a:rPr>
                <a:t>+ </a:t>
              </a:r>
              <a:r>
                <a:rPr lang="en-CA" dirty="0" err="1">
                  <a:solidFill>
                    <a:schemeClr val="dk1"/>
                  </a:solidFill>
                  <a:latin typeface="Arial" panose="020B0604020202020204" pitchFamily="34" charset="0"/>
                  <a:ea typeface="Source Sans Pro"/>
                  <a:cs typeface="Arial" panose="020B0604020202020204" pitchFamily="34" charset="0"/>
                  <a:sym typeface="Source Sans Pro"/>
                </a:rPr>
                <a:t>calcFloorConsumption</a:t>
              </a:r>
              <a:r>
                <a:rPr lang="en-CA" dirty="0">
                  <a:solidFill>
                    <a:schemeClr val="dk1"/>
                  </a:solidFill>
                  <a:latin typeface="Arial" panose="020B0604020202020204" pitchFamily="34" charset="0"/>
                  <a:ea typeface="Source Sans Pro"/>
                  <a:cs typeface="Arial" panose="020B0604020202020204" pitchFamily="34" charset="0"/>
                  <a:sym typeface="Source Sans Pro"/>
                </a:rPr>
                <a:t>(): double</a:t>
              </a:r>
              <a:endParaRPr lang="en-CA" sz="1400" dirty="0">
                <a:solidFill>
                  <a:schemeClr val="dk1"/>
                </a:solidFill>
                <a:latin typeface="Arial" panose="020B0604020202020204" pitchFamily="34" charset="0"/>
                <a:ea typeface="Source Sans Pro"/>
                <a:cs typeface="Arial" panose="020B0604020202020204" pitchFamily="34" charset="0"/>
                <a:sym typeface="Source Sans Pro"/>
              </a:endParaRPr>
            </a:p>
            <a:p>
              <a:pPr lvl="0"/>
              <a:r>
                <a:rPr lang="en-CA" dirty="0">
                  <a:solidFill>
                    <a:schemeClr val="dk1"/>
                  </a:solidFill>
                  <a:latin typeface="Arial" panose="020B0604020202020204" pitchFamily="34" charset="0"/>
                  <a:cs typeface="Arial" panose="020B0604020202020204" pitchFamily="34" charset="0"/>
                  <a:sym typeface="Source Sans Pro"/>
                </a:rPr>
                <a:t>+ </a:t>
              </a:r>
              <a:r>
                <a:rPr lang="en-US" dirty="0" err="1">
                  <a:latin typeface="Arial" panose="020B0604020202020204" pitchFamily="34" charset="0"/>
                  <a:cs typeface="Arial" panose="020B0604020202020204" pitchFamily="34" charset="0"/>
                </a:rPr>
                <a:t>calcPrice</a:t>
              </a:r>
              <a:r>
                <a:rPr lang="en-US" dirty="0">
                  <a:latin typeface="Arial" panose="020B0604020202020204" pitchFamily="34" charset="0"/>
                  <a:cs typeface="Arial" panose="020B0604020202020204" pitchFamily="34" charset="0"/>
                </a:rPr>
                <a:t>(): double</a:t>
              </a:r>
              <a:endParaRPr dirty="0">
                <a:latin typeface="Arial" panose="020B0604020202020204" pitchFamily="34" charset="0"/>
                <a:cs typeface="Arial" panose="020B0604020202020204" pitchFamily="34" charset="0"/>
              </a:endParaRPr>
            </a:p>
          </p:txBody>
        </p:sp>
      </p:grpSp>
      <p:sp>
        <p:nvSpPr>
          <p:cNvPr id="7" name="Shape 132"/>
          <p:cNvSpPr txBox="1">
            <a:spLocks/>
          </p:cNvSpPr>
          <p:nvPr/>
        </p:nvSpPr>
        <p:spPr>
          <a:xfrm>
            <a:off x="677334" y="48321"/>
            <a:ext cx="8596668" cy="1320800"/>
          </a:xfrm>
          <a:prstGeom prst="rect">
            <a:avLst/>
          </a:prstGeom>
          <a:noFill/>
          <a:ln>
            <a:noFill/>
          </a:ln>
        </p:spPr>
        <p:txBody>
          <a:bodyPr spcFirstLastPara="1" wrap="square" lIns="91425" tIns="45700" rIns="91425" bIns="45700" anchor="t" anchorCtr="0">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89000"/>
              </a:lnSpc>
              <a:spcBef>
                <a:spcPts val="0"/>
              </a:spcBef>
              <a:buClr>
                <a:schemeClr val="dk2"/>
              </a:buClr>
              <a:buSzPts val="4400"/>
              <a:buFont typeface="Source Sans Pro"/>
              <a:buNone/>
            </a:pPr>
            <a:r>
              <a:rPr lang="en-CA" sz="4400">
                <a:solidFill>
                  <a:schemeClr val="dk2"/>
                </a:solidFill>
                <a:latin typeface="Source Sans Pro"/>
                <a:ea typeface="Source Sans Pro"/>
                <a:cs typeface="Source Sans Pro"/>
                <a:sym typeface="Source Sans Pro"/>
              </a:rPr>
              <a:t>Class Structures</a:t>
            </a:r>
            <a:endParaRPr lang="en-CA" sz="4400" dirty="0">
              <a:solidFill>
                <a:schemeClr val="dk2"/>
              </a:solidFill>
              <a:latin typeface="Source Sans Pro"/>
              <a:ea typeface="Source Sans Pro"/>
              <a:cs typeface="Source Sans Pro"/>
              <a:sym typeface="Source Sans Pro"/>
            </a:endParaRPr>
          </a:p>
        </p:txBody>
      </p:sp>
      <p:sp>
        <p:nvSpPr>
          <p:cNvPr id="8" name="TextBox 7"/>
          <p:cNvSpPr txBox="1"/>
          <p:nvPr/>
        </p:nvSpPr>
        <p:spPr>
          <a:xfrm>
            <a:off x="4375132" y="1062514"/>
            <a:ext cx="5067759" cy="2031325"/>
          </a:xfrm>
          <a:prstGeom prst="rect">
            <a:avLst/>
          </a:prstGeom>
          <a:noFill/>
        </p:spPr>
        <p:txBody>
          <a:bodyPr wrap="square" rtlCol="0">
            <a:spAutoFit/>
          </a:bodyPr>
          <a:lstStyle/>
          <a:p>
            <a:r>
              <a:rPr lang="en-US" b="1" dirty="0"/>
              <a:t>Method Descriptions – </a:t>
            </a:r>
          </a:p>
          <a:p>
            <a:pPr marL="285750" indent="-285750">
              <a:buFont typeface="Arial" panose="020B0604020202020204" pitchFamily="34" charset="0"/>
              <a:buChar char="•"/>
            </a:pPr>
            <a:r>
              <a:rPr lang="en-US" dirty="0" err="1"/>
              <a:t>calcFloorConsumption</a:t>
            </a:r>
            <a:r>
              <a:rPr lang="en-US" dirty="0"/>
              <a:t>: Calculates and returns the total energy consumption of the specified floor.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FindMaxClassroom</a:t>
            </a:r>
            <a:r>
              <a:rPr lang="en-US" dirty="0"/>
              <a:t>: Calculates and return the classroom with the largest energy consumption of the specified floor.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calcPrice</a:t>
            </a:r>
            <a:r>
              <a:rPr lang="en-US" dirty="0"/>
              <a:t>: Calculates and returns the cost of the specified floor’s energy consumption.</a:t>
            </a:r>
          </a:p>
        </p:txBody>
      </p:sp>
    </p:spTree>
    <p:extLst>
      <p:ext uri="{BB962C8B-B14F-4D97-AF65-F5344CB8AC3E}">
        <p14:creationId xmlns:p14="http://schemas.microsoft.com/office/powerpoint/2010/main" val="20483201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Shape 143"/>
          <p:cNvGrpSpPr/>
          <p:nvPr/>
        </p:nvGrpSpPr>
        <p:grpSpPr>
          <a:xfrm>
            <a:off x="128495" y="767349"/>
            <a:ext cx="4399438" cy="3344780"/>
            <a:chOff x="992604" y="1679894"/>
            <a:chExt cx="3627522" cy="3344780"/>
          </a:xfrm>
        </p:grpSpPr>
        <p:sp>
          <p:nvSpPr>
            <p:cNvPr id="10" name="Shape 144"/>
            <p:cNvSpPr/>
            <p:nvPr/>
          </p:nvSpPr>
          <p:spPr>
            <a:xfrm>
              <a:off x="992604" y="1679894"/>
              <a:ext cx="3627522" cy="3344780"/>
            </a:xfrm>
            <a:prstGeom prst="roundRect">
              <a:avLst>
                <a:gd name="adj" fmla="val 16667"/>
              </a:avLst>
            </a:prstGeom>
            <a:solidFill>
              <a:schemeClr val="accent1"/>
            </a:solidFill>
            <a:ln w="34925" cap="flat" cmpd="sng">
              <a:solidFill>
                <a:srgbClr val="6666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Source Sans Pro"/>
                <a:ea typeface="Source Sans Pro"/>
                <a:cs typeface="Source Sans Pro"/>
                <a:sym typeface="Source Sans Pro"/>
              </a:endParaRPr>
            </a:p>
          </p:txBody>
        </p:sp>
        <p:sp>
          <p:nvSpPr>
            <p:cNvPr id="11" name="Shape 145"/>
            <p:cNvSpPr txBox="1"/>
            <p:nvPr/>
          </p:nvSpPr>
          <p:spPr>
            <a:xfrm>
              <a:off x="1146006" y="2075161"/>
              <a:ext cx="3320718" cy="369332"/>
            </a:xfrm>
            <a:prstGeom prst="rect">
              <a:avLst/>
            </a:prstGeom>
            <a:solidFill>
              <a:schemeClr val="lt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CA" sz="1800">
                  <a:solidFill>
                    <a:schemeClr val="dk1"/>
                  </a:solidFill>
                  <a:latin typeface="Source Sans Pro"/>
                  <a:ea typeface="Source Sans Pro"/>
                  <a:cs typeface="Source Sans Pro"/>
                  <a:sym typeface="Source Sans Pro"/>
                </a:rPr>
                <a:t>class Classroom</a:t>
              </a:r>
              <a:endParaRPr sz="1800">
                <a:solidFill>
                  <a:schemeClr val="dk1"/>
                </a:solidFill>
                <a:latin typeface="Source Sans Pro"/>
                <a:ea typeface="Source Sans Pro"/>
                <a:cs typeface="Source Sans Pro"/>
                <a:sym typeface="Source Sans Pro"/>
              </a:endParaRPr>
            </a:p>
          </p:txBody>
        </p:sp>
        <p:sp>
          <p:nvSpPr>
            <p:cNvPr id="12" name="Shape 146"/>
            <p:cNvSpPr txBox="1"/>
            <p:nvPr/>
          </p:nvSpPr>
          <p:spPr>
            <a:xfrm>
              <a:off x="1146006" y="2510847"/>
              <a:ext cx="3320718" cy="738664"/>
            </a:xfrm>
            <a:prstGeom prst="rect">
              <a:avLst/>
            </a:prstGeom>
            <a:solidFill>
              <a:schemeClr val="lt1"/>
            </a:solidFill>
            <a:ln>
              <a:noFill/>
            </a:ln>
          </p:spPr>
          <p:txBody>
            <a:bodyPr spcFirstLastPara="1" wrap="square" lIns="91425" tIns="45700" rIns="91425" bIns="45700" anchor="t" anchorCtr="0">
              <a:noAutofit/>
            </a:bodyPr>
            <a:lstStyle/>
            <a:p>
              <a:pPr marR="0" lvl="0" algn="l" rtl="0">
                <a:spcBef>
                  <a:spcPts val="0"/>
                </a:spcBef>
                <a:spcAft>
                  <a:spcPts val="0"/>
                </a:spcAft>
                <a:buClr>
                  <a:schemeClr val="dk1"/>
                </a:buClr>
                <a:buSzPts val="1400"/>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String name;</a:t>
              </a:r>
              <a:endParaRPr dirty="0">
                <a:latin typeface="Arial" panose="020B0604020202020204" pitchFamily="34" charset="0"/>
                <a:cs typeface="Arial" panose="020B0604020202020204" pitchFamily="34" charset="0"/>
              </a:endParaRPr>
            </a:p>
            <a:p>
              <a:pPr marR="0" lvl="0" algn="l" rtl="0">
                <a:spcBef>
                  <a:spcPts val="0"/>
                </a:spcBef>
                <a:spcAft>
                  <a:spcPts val="0"/>
                </a:spcAft>
                <a:buClr>
                  <a:schemeClr val="dk1"/>
                </a:buClr>
                <a:buSzPts val="1400"/>
              </a:pPr>
              <a:r>
                <a:rPr lang="en-CA"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ArrayList</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 &lt;Appliance&gt; Appliances</a:t>
              </a:r>
              <a:endParaRPr sz="1400" dirty="0">
                <a:solidFill>
                  <a:schemeClr val="dk1"/>
                </a:solidFill>
                <a:latin typeface="Arial" panose="020B0604020202020204" pitchFamily="34" charset="0"/>
                <a:ea typeface="Source Sans Pro"/>
                <a:cs typeface="Arial" panose="020B0604020202020204" pitchFamily="34" charset="0"/>
                <a:sym typeface="Source Sans Pro"/>
              </a:endParaRPr>
            </a:p>
            <a:p>
              <a:pPr marR="0" lvl="0" algn="l" rtl="0">
                <a:spcBef>
                  <a:spcPts val="0"/>
                </a:spcBef>
                <a:spcAft>
                  <a:spcPts val="0"/>
                </a:spcAft>
                <a:buClr>
                  <a:schemeClr val="dk1"/>
                </a:buClr>
                <a:buSzPts val="1400"/>
              </a:pPr>
              <a:r>
                <a:rPr lang="en-CA" dirty="0">
                  <a:solidFill>
                    <a:schemeClr val="dk1"/>
                  </a:solidFill>
                  <a:latin typeface="Arial" panose="020B0604020202020204" pitchFamily="34" charset="0"/>
                  <a:ea typeface="Source Sans Pro"/>
                  <a:cs typeface="Arial" panose="020B0604020202020204" pitchFamily="34" charset="0"/>
                  <a:sym typeface="Source Sans Pro"/>
                </a:rPr>
                <a:t>- d</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ouble consumption </a:t>
              </a:r>
              <a:endParaRPr sz="1400" dirty="0">
                <a:solidFill>
                  <a:schemeClr val="dk1"/>
                </a:solidFill>
                <a:latin typeface="Arial" panose="020B0604020202020204" pitchFamily="34" charset="0"/>
                <a:ea typeface="Source Sans Pro"/>
                <a:cs typeface="Arial" panose="020B0604020202020204" pitchFamily="34" charset="0"/>
                <a:sym typeface="Source Sans Pro"/>
              </a:endParaRPr>
            </a:p>
          </p:txBody>
        </p:sp>
        <p:sp>
          <p:nvSpPr>
            <p:cNvPr id="13" name="Shape 147"/>
            <p:cNvSpPr txBox="1"/>
            <p:nvPr/>
          </p:nvSpPr>
          <p:spPr>
            <a:xfrm>
              <a:off x="1146006" y="3352284"/>
              <a:ext cx="3320718" cy="1405148"/>
            </a:xfrm>
            <a:prstGeom prst="rect">
              <a:avLst/>
            </a:prstGeom>
            <a:solidFill>
              <a:schemeClr val="lt1"/>
            </a:solidFill>
            <a:ln>
              <a:noFill/>
            </a:ln>
          </p:spPr>
          <p:txBody>
            <a:bodyPr spcFirstLastPara="1" wrap="square" lIns="91425" tIns="45700" rIns="91425" bIns="45700" anchor="t" anchorCtr="0">
              <a:noAutofit/>
            </a:bodyPr>
            <a:lstStyle/>
            <a:p>
              <a:pPr lvl="0"/>
              <a:r>
                <a:rPr lang="en-CA" dirty="0">
                  <a:solidFill>
                    <a:schemeClr val="dk1"/>
                  </a:solidFill>
                  <a:latin typeface="Arial" panose="020B0604020202020204" pitchFamily="34" charset="0"/>
                  <a:ea typeface="Source Sans Pro"/>
                  <a:cs typeface="Arial" panose="020B0604020202020204" pitchFamily="34" charset="0"/>
                  <a:sym typeface="Source Sans Pro"/>
                </a:rPr>
                <a:t>//constructors</a:t>
              </a:r>
              <a:endParaRPr lang="en-CA" dirty="0">
                <a:latin typeface="Arial" panose="020B0604020202020204" pitchFamily="34" charset="0"/>
                <a:cs typeface="Arial" panose="020B0604020202020204" pitchFamily="34" charset="0"/>
              </a:endParaRPr>
            </a:p>
            <a:p>
              <a:pPr lvl="0"/>
              <a:r>
                <a:rPr lang="en-CA" dirty="0">
                  <a:solidFill>
                    <a:schemeClr val="dk1"/>
                  </a:solidFill>
                  <a:latin typeface="Arial" panose="020B0604020202020204" pitchFamily="34" charset="0"/>
                  <a:ea typeface="Source Sans Pro"/>
                  <a:cs typeface="Arial" panose="020B0604020202020204" pitchFamily="34" charset="0"/>
                  <a:sym typeface="Source Sans Pro"/>
                </a:rPr>
                <a:t>//get-set methods</a:t>
              </a:r>
              <a:endParaRPr lang="en-CA" dirty="0">
                <a:latin typeface="Arial" panose="020B0604020202020204" pitchFamily="34" charset="0"/>
                <a:cs typeface="Arial" panose="020B0604020202020204" pitchFamily="34" charset="0"/>
              </a:endParaRPr>
            </a:p>
            <a:p>
              <a:r>
                <a:rPr lang="en-US" dirty="0">
                  <a:solidFill>
                    <a:schemeClr val="dk1"/>
                  </a:solidFill>
                  <a:latin typeface="Arial" panose="020B0604020202020204" pitchFamily="34" charset="0"/>
                  <a:ea typeface="Source Sans Pro"/>
                  <a:cs typeface="Arial" panose="020B0604020202020204" pitchFamily="34" charset="0"/>
                  <a:sym typeface="Source Sans Pro"/>
                </a:rPr>
                <a:t>+ </a:t>
              </a:r>
              <a:r>
                <a:rPr lang="en-US" dirty="0" err="1">
                  <a:solidFill>
                    <a:schemeClr val="dk1"/>
                  </a:solidFill>
                  <a:latin typeface="Arial" panose="020B0604020202020204" pitchFamily="34" charset="0"/>
                  <a:ea typeface="Source Sans Pro"/>
                  <a:cs typeface="Arial" panose="020B0604020202020204" pitchFamily="34" charset="0"/>
                  <a:sym typeface="Source Sans Pro"/>
                </a:rPr>
                <a:t>calcClassConsumption</a:t>
              </a:r>
              <a:r>
                <a:rPr lang="en-US" dirty="0">
                  <a:solidFill>
                    <a:schemeClr val="dk1"/>
                  </a:solidFill>
                  <a:latin typeface="Arial" panose="020B0604020202020204" pitchFamily="34" charset="0"/>
                  <a:ea typeface="Source Sans Pro"/>
                  <a:cs typeface="Arial" panose="020B0604020202020204" pitchFamily="34" charset="0"/>
                  <a:sym typeface="Source Sans Pro"/>
                </a:rPr>
                <a:t>(): double</a:t>
              </a:r>
            </a:p>
            <a:p>
              <a:r>
                <a:rPr lang="en-US" dirty="0"/>
                <a:t>+ </a:t>
              </a:r>
              <a:r>
                <a:rPr lang="en-US" dirty="0" err="1"/>
                <a:t>findMaxApplianceType</a:t>
              </a:r>
              <a:r>
                <a:rPr lang="en-US" dirty="0"/>
                <a:t>(): Map&lt;String, Double&gt; </a:t>
              </a:r>
              <a:endParaRPr lang="en-US" dirty="0">
                <a:solidFill>
                  <a:schemeClr val="dk1"/>
                </a:solidFill>
                <a:latin typeface="Arial" panose="020B0604020202020204" pitchFamily="34" charset="0"/>
                <a:ea typeface="Source Sans Pro"/>
                <a:cs typeface="Arial" panose="020B0604020202020204" pitchFamily="34" charset="0"/>
                <a:sym typeface="Source Sans Pro"/>
              </a:endParaRPr>
            </a:p>
            <a:p>
              <a:pPr lvl="0"/>
              <a:r>
                <a:rPr lang="en-US" dirty="0">
                  <a:solidFill>
                    <a:schemeClr val="dk1"/>
                  </a:solidFill>
                  <a:latin typeface="Arial" panose="020B0604020202020204" pitchFamily="34" charset="0"/>
                  <a:cs typeface="Arial" panose="020B0604020202020204" pitchFamily="34" charset="0"/>
                  <a:sym typeface="Source Sans Pro"/>
                </a:rPr>
                <a:t>+ </a:t>
              </a:r>
              <a:r>
                <a:rPr lang="en-US" dirty="0" err="1">
                  <a:latin typeface="Arial" panose="020B0604020202020204" pitchFamily="34" charset="0"/>
                  <a:cs typeface="Arial" panose="020B0604020202020204" pitchFamily="34" charset="0"/>
                </a:rPr>
                <a:t>calcPrice</a:t>
              </a:r>
              <a:r>
                <a:rPr lang="en-US" dirty="0">
                  <a:latin typeface="Arial" panose="020B0604020202020204" pitchFamily="34" charset="0"/>
                  <a:cs typeface="Arial" panose="020B0604020202020204" pitchFamily="34" charset="0"/>
                </a:rPr>
                <a:t>(): double</a:t>
              </a:r>
            </a:p>
            <a:p>
              <a:pPr lvl="0"/>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toString</a:t>
              </a:r>
              <a:r>
                <a:rPr lang="en-US" dirty="0">
                  <a:latin typeface="Arial" panose="020B0604020202020204" pitchFamily="34" charset="0"/>
                  <a:cs typeface="Arial" panose="020B0604020202020204" pitchFamily="34" charset="0"/>
                </a:rPr>
                <a:t>(): String</a:t>
              </a:r>
            </a:p>
          </p:txBody>
        </p:sp>
      </p:grpSp>
      <p:sp>
        <p:nvSpPr>
          <p:cNvPr id="14" name="Shape 132"/>
          <p:cNvSpPr txBox="1">
            <a:spLocks noGrp="1"/>
          </p:cNvSpPr>
          <p:nvPr>
            <p:ph type="title"/>
          </p:nvPr>
        </p:nvSpPr>
        <p:spPr>
          <a:xfrm>
            <a:off x="677334" y="48321"/>
            <a:ext cx="8596668" cy="1320800"/>
          </a:xfrm>
          <a:prstGeom prst="rect">
            <a:avLst/>
          </a:prstGeom>
          <a:noFill/>
          <a:ln>
            <a:noFill/>
          </a:ln>
        </p:spPr>
        <p:txBody>
          <a:bodyPr spcFirstLastPara="1" wrap="square" lIns="91425" tIns="45700" rIns="91425" bIns="45700" anchor="t" anchorCtr="0">
            <a:noAutofit/>
          </a:bodyPr>
          <a:lstStyle/>
          <a:p>
            <a:pPr marL="0" marR="0" lvl="0" indent="0" algn="l" rtl="0">
              <a:lnSpc>
                <a:spcPct val="89000"/>
              </a:lnSpc>
              <a:spcBef>
                <a:spcPts val="0"/>
              </a:spcBef>
              <a:spcAft>
                <a:spcPts val="0"/>
              </a:spcAft>
              <a:buClr>
                <a:schemeClr val="dk2"/>
              </a:buClr>
              <a:buSzPts val="4400"/>
              <a:buFont typeface="Source Sans Pro"/>
              <a:buNone/>
            </a:pPr>
            <a:r>
              <a:rPr lang="en-CA" sz="4400" b="0" i="0" u="none" strike="noStrike" cap="none" dirty="0">
                <a:solidFill>
                  <a:schemeClr val="dk2"/>
                </a:solidFill>
                <a:latin typeface="Source Sans Pro"/>
                <a:ea typeface="Source Sans Pro"/>
                <a:cs typeface="Source Sans Pro"/>
                <a:sym typeface="Source Sans Pro"/>
              </a:rPr>
              <a:t>Class Structures</a:t>
            </a:r>
            <a:endParaRPr sz="4400" b="0" i="0" u="none" strike="noStrike" cap="none" dirty="0">
              <a:solidFill>
                <a:schemeClr val="dk2"/>
              </a:solidFill>
              <a:latin typeface="Source Sans Pro"/>
              <a:ea typeface="Source Sans Pro"/>
              <a:cs typeface="Source Sans Pro"/>
              <a:sym typeface="Source Sans Pro"/>
            </a:endParaRPr>
          </a:p>
        </p:txBody>
      </p:sp>
      <p:sp>
        <p:nvSpPr>
          <p:cNvPr id="16" name="TextBox 15"/>
          <p:cNvSpPr txBox="1"/>
          <p:nvPr/>
        </p:nvSpPr>
        <p:spPr>
          <a:xfrm>
            <a:off x="4569037" y="885467"/>
            <a:ext cx="5067759" cy="2677656"/>
          </a:xfrm>
          <a:prstGeom prst="rect">
            <a:avLst/>
          </a:prstGeom>
          <a:noFill/>
        </p:spPr>
        <p:txBody>
          <a:bodyPr wrap="square" rtlCol="0">
            <a:spAutoFit/>
          </a:bodyPr>
          <a:lstStyle/>
          <a:p>
            <a:r>
              <a:rPr lang="en-US" b="1" dirty="0"/>
              <a:t>Method Descriptions – </a:t>
            </a:r>
          </a:p>
          <a:p>
            <a:pPr marL="285750" indent="-285750">
              <a:buFont typeface="Arial" panose="020B0604020202020204" pitchFamily="34" charset="0"/>
              <a:buChar char="•"/>
            </a:pPr>
            <a:r>
              <a:rPr lang="en-US" dirty="0" err="1"/>
              <a:t>calcClassConsumption</a:t>
            </a:r>
            <a:r>
              <a:rPr lang="en-US" dirty="0"/>
              <a:t>: Calculates and returns the total energy consumption of the specified classroom.</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FindMaxApplianceType</a:t>
            </a:r>
            <a:r>
              <a:rPr lang="en-US" dirty="0"/>
              <a:t>: Calculates and return the appliance type with the largest energy consumption of the specified classroom.</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calcPrice</a:t>
            </a:r>
            <a:r>
              <a:rPr lang="en-US" dirty="0"/>
              <a:t>: Calculates and returns the cost of the specified classroom’s energy consumption.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toString</a:t>
            </a:r>
            <a:r>
              <a:rPr lang="en-US" dirty="0"/>
              <a:t>: returns the class consumption with units.</a:t>
            </a:r>
          </a:p>
        </p:txBody>
      </p:sp>
    </p:spTree>
    <p:extLst>
      <p:ext uri="{BB962C8B-B14F-4D97-AF65-F5344CB8AC3E}">
        <p14:creationId xmlns:p14="http://schemas.microsoft.com/office/powerpoint/2010/main" val="19698903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Shape 154"/>
          <p:cNvGrpSpPr/>
          <p:nvPr/>
        </p:nvGrpSpPr>
        <p:grpSpPr>
          <a:xfrm>
            <a:off x="138046" y="943619"/>
            <a:ext cx="3673790" cy="3617363"/>
            <a:chOff x="992604" y="1692772"/>
            <a:chExt cx="3627522" cy="3344780"/>
          </a:xfrm>
        </p:grpSpPr>
        <p:sp>
          <p:nvSpPr>
            <p:cNvPr id="3" name="Shape 155"/>
            <p:cNvSpPr/>
            <p:nvPr/>
          </p:nvSpPr>
          <p:spPr>
            <a:xfrm>
              <a:off x="992604" y="1692772"/>
              <a:ext cx="3627522" cy="3344780"/>
            </a:xfrm>
            <a:prstGeom prst="roundRect">
              <a:avLst>
                <a:gd name="adj" fmla="val 16667"/>
              </a:avLst>
            </a:prstGeom>
            <a:solidFill>
              <a:schemeClr val="accent1"/>
            </a:solidFill>
            <a:ln w="34925" cap="flat" cmpd="sng">
              <a:solidFill>
                <a:srgbClr val="66666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Source Sans Pro"/>
                <a:ea typeface="Source Sans Pro"/>
                <a:cs typeface="Source Sans Pro"/>
                <a:sym typeface="Source Sans Pro"/>
              </a:endParaRPr>
            </a:p>
          </p:txBody>
        </p:sp>
        <p:sp>
          <p:nvSpPr>
            <p:cNvPr id="4" name="Shape 156"/>
            <p:cNvSpPr txBox="1"/>
            <p:nvPr/>
          </p:nvSpPr>
          <p:spPr>
            <a:xfrm>
              <a:off x="1146006" y="1933339"/>
              <a:ext cx="3320718" cy="369332"/>
            </a:xfrm>
            <a:prstGeom prst="rect">
              <a:avLst/>
            </a:prstGeom>
            <a:solidFill>
              <a:schemeClr val="lt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CA" sz="1800">
                  <a:solidFill>
                    <a:schemeClr val="dk1"/>
                  </a:solidFill>
                  <a:latin typeface="Source Sans Pro"/>
                  <a:ea typeface="Source Sans Pro"/>
                  <a:cs typeface="Source Sans Pro"/>
                  <a:sym typeface="Source Sans Pro"/>
                </a:rPr>
                <a:t>class Appliance</a:t>
              </a:r>
              <a:endParaRPr sz="1800">
                <a:solidFill>
                  <a:schemeClr val="dk1"/>
                </a:solidFill>
                <a:latin typeface="Source Sans Pro"/>
                <a:ea typeface="Source Sans Pro"/>
                <a:cs typeface="Source Sans Pro"/>
                <a:sym typeface="Source Sans Pro"/>
              </a:endParaRPr>
            </a:p>
          </p:txBody>
        </p:sp>
        <p:sp>
          <p:nvSpPr>
            <p:cNvPr id="5" name="Shape 157"/>
            <p:cNvSpPr txBox="1"/>
            <p:nvPr/>
          </p:nvSpPr>
          <p:spPr>
            <a:xfrm>
              <a:off x="1146006" y="2419898"/>
              <a:ext cx="3320718" cy="1169551"/>
            </a:xfrm>
            <a:prstGeom prst="rect">
              <a:avLst/>
            </a:prstGeom>
            <a:solidFill>
              <a:schemeClr val="lt1"/>
            </a:solidFill>
            <a:ln>
              <a:noFill/>
            </a:ln>
          </p:spPr>
          <p:txBody>
            <a:bodyPr spcFirstLastPara="1" wrap="square" lIns="91425" tIns="45700" rIns="91425" bIns="45700" anchor="t" anchorCtr="0">
              <a:noAutofit/>
            </a:bodyPr>
            <a:lstStyle/>
            <a:p>
              <a:pPr marR="0" lvl="0" algn="l" rtl="0">
                <a:spcBef>
                  <a:spcPts val="0"/>
                </a:spcBef>
                <a:spcAft>
                  <a:spcPts val="0"/>
                </a:spcAft>
                <a:buClr>
                  <a:schemeClr val="dk1"/>
                </a:buClr>
                <a:buSzPts val="1400"/>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String name;</a:t>
              </a:r>
              <a:endParaRPr dirty="0">
                <a:latin typeface="Arial" panose="020B0604020202020204" pitchFamily="34" charset="0"/>
                <a:cs typeface="Arial" panose="020B0604020202020204" pitchFamily="34" charset="0"/>
              </a:endParaRPr>
            </a:p>
            <a:p>
              <a:pPr marR="0" lvl="0" algn="l" rtl="0">
                <a:spcBef>
                  <a:spcPts val="0"/>
                </a:spcBef>
                <a:spcAft>
                  <a:spcPts val="0"/>
                </a:spcAft>
                <a:buClr>
                  <a:schemeClr val="dk1"/>
                </a:buClr>
                <a:buSzPts val="1400"/>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int</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 quantity;</a:t>
              </a:r>
              <a:endParaRPr dirty="0">
                <a:latin typeface="Arial" panose="020B0604020202020204" pitchFamily="34" charset="0"/>
                <a:cs typeface="Arial" panose="020B0604020202020204" pitchFamily="34" charset="0"/>
              </a:endParaRPr>
            </a:p>
            <a:p>
              <a:pPr marR="0" lvl="0" algn="l" rtl="0">
                <a:spcBef>
                  <a:spcPts val="0"/>
                </a:spcBef>
                <a:spcAft>
                  <a:spcPts val="0"/>
                </a:spcAft>
                <a:buClr>
                  <a:schemeClr val="dk1"/>
                </a:buClr>
                <a:buSzPts val="1400"/>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String type;</a:t>
              </a:r>
              <a:endParaRPr dirty="0">
                <a:latin typeface="Arial" panose="020B0604020202020204" pitchFamily="34" charset="0"/>
                <a:cs typeface="Arial" panose="020B0604020202020204" pitchFamily="34" charset="0"/>
              </a:endParaRPr>
            </a:p>
            <a:p>
              <a:pPr marR="0" lvl="0" algn="l" rtl="0">
                <a:spcBef>
                  <a:spcPts val="0"/>
                </a:spcBef>
                <a:spcAft>
                  <a:spcPts val="0"/>
                </a:spcAft>
                <a:buClr>
                  <a:schemeClr val="dk1"/>
                </a:buClr>
                <a:buSzPts val="1400"/>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double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hourlyConsumption</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a:t>
              </a:r>
              <a:endParaRPr dirty="0">
                <a:latin typeface="Arial" panose="020B0604020202020204" pitchFamily="34" charset="0"/>
                <a:cs typeface="Arial" panose="020B0604020202020204" pitchFamily="34" charset="0"/>
              </a:endParaRPr>
            </a:p>
            <a:p>
              <a:pPr marR="0" lvl="0" algn="l" rtl="0">
                <a:spcBef>
                  <a:spcPts val="0"/>
                </a:spcBef>
                <a:spcAft>
                  <a:spcPts val="0"/>
                </a:spcAft>
                <a:buClr>
                  <a:schemeClr val="dk1"/>
                </a:buClr>
                <a:buSzPts val="1400"/>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 double </a:t>
              </a:r>
              <a:r>
                <a:rPr lang="en-CA" sz="1400" dirty="0" err="1">
                  <a:solidFill>
                    <a:schemeClr val="dk1"/>
                  </a:solidFill>
                  <a:latin typeface="Arial" panose="020B0604020202020204" pitchFamily="34" charset="0"/>
                  <a:ea typeface="Source Sans Pro"/>
                  <a:cs typeface="Arial" panose="020B0604020202020204" pitchFamily="34" charset="0"/>
                  <a:sym typeface="Source Sans Pro"/>
                </a:rPr>
                <a:t>timeOn</a:t>
              </a:r>
              <a:r>
                <a:rPr lang="en-CA" sz="1400" dirty="0">
                  <a:solidFill>
                    <a:schemeClr val="dk1"/>
                  </a:solidFill>
                  <a:latin typeface="Arial" panose="020B0604020202020204" pitchFamily="34" charset="0"/>
                  <a:ea typeface="Source Sans Pro"/>
                  <a:cs typeface="Arial" panose="020B0604020202020204" pitchFamily="34" charset="0"/>
                  <a:sym typeface="Source Sans Pro"/>
                </a:rPr>
                <a:t>;</a:t>
              </a:r>
              <a:endParaRPr sz="1400" dirty="0">
                <a:solidFill>
                  <a:schemeClr val="dk1"/>
                </a:solidFill>
                <a:latin typeface="Arial" panose="020B0604020202020204" pitchFamily="34" charset="0"/>
                <a:ea typeface="Source Sans Pro"/>
                <a:cs typeface="Arial" panose="020B0604020202020204" pitchFamily="34" charset="0"/>
                <a:sym typeface="Source Sans Pro"/>
              </a:endParaRPr>
            </a:p>
          </p:txBody>
        </p:sp>
        <p:sp>
          <p:nvSpPr>
            <p:cNvPr id="6" name="Shape 158"/>
            <p:cNvSpPr txBox="1"/>
            <p:nvPr/>
          </p:nvSpPr>
          <p:spPr>
            <a:xfrm>
              <a:off x="1146006" y="3706676"/>
              <a:ext cx="3320718" cy="104565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400" dirty="0">
                  <a:solidFill>
                    <a:schemeClr val="dk1"/>
                  </a:solidFill>
                  <a:latin typeface="Arial" panose="020B0604020202020204" pitchFamily="34" charset="0"/>
                  <a:ea typeface="Source Sans Pro"/>
                  <a:cs typeface="Arial" panose="020B0604020202020204" pitchFamily="34" charset="0"/>
                  <a:sym typeface="Source Sans Pro"/>
                </a:rPr>
                <a:t>//constructors</a:t>
              </a:r>
              <a:endParaRPr dirty="0">
                <a:latin typeface="Arial" panose="020B0604020202020204" pitchFamily="34" charset="0"/>
                <a:cs typeface="Arial" panose="020B0604020202020204" pitchFamily="34" charset="0"/>
              </a:endParaRPr>
            </a:p>
            <a:p>
              <a:r>
                <a:rPr lang="en-CA" sz="1400" dirty="0">
                  <a:solidFill>
                    <a:schemeClr val="dk1"/>
                  </a:solidFill>
                  <a:latin typeface="Arial" panose="020B0604020202020204" pitchFamily="34" charset="0"/>
                  <a:ea typeface="Source Sans Pro"/>
                  <a:cs typeface="Arial" panose="020B0604020202020204" pitchFamily="34" charset="0"/>
                  <a:sym typeface="Source Sans Pro"/>
                </a:rPr>
                <a:t>//get-set </a:t>
              </a:r>
              <a:r>
                <a:rPr lang="en-CA" dirty="0">
                  <a:solidFill>
                    <a:schemeClr val="dk1"/>
                  </a:solidFill>
                  <a:latin typeface="Arial" panose="020B0604020202020204" pitchFamily="34" charset="0"/>
                  <a:ea typeface="Source Sans Pro"/>
                  <a:cs typeface="Arial" panose="020B0604020202020204" pitchFamily="34" charset="0"/>
                  <a:sym typeface="Source Sans Pro"/>
                </a:rPr>
                <a:t>methods</a:t>
              </a:r>
            </a:p>
            <a:p>
              <a:r>
                <a:rPr lang="en-CA" dirty="0">
                  <a:solidFill>
                    <a:schemeClr val="dk1"/>
                  </a:solidFill>
                  <a:latin typeface="Arial" panose="020B0604020202020204" pitchFamily="34" charset="0"/>
                  <a:ea typeface="Source Sans Pro"/>
                  <a:cs typeface="Arial" panose="020B0604020202020204" pitchFamily="34" charset="0"/>
                  <a:sym typeface="Source Sans Pro"/>
                </a:rPr>
                <a:t>+ </a:t>
              </a:r>
              <a:r>
                <a:rPr lang="en-CA" dirty="0" err="1">
                  <a:solidFill>
                    <a:schemeClr val="dk1"/>
                  </a:solidFill>
                  <a:latin typeface="Arial" panose="020B0604020202020204" pitchFamily="34" charset="0"/>
                  <a:ea typeface="Source Sans Pro"/>
                  <a:cs typeface="Arial" panose="020B0604020202020204" pitchFamily="34" charset="0"/>
                  <a:sym typeface="Source Sans Pro"/>
                </a:rPr>
                <a:t>calcDailyConsumption</a:t>
              </a:r>
              <a:r>
                <a:rPr lang="en-CA" dirty="0">
                  <a:solidFill>
                    <a:schemeClr val="dk1"/>
                  </a:solidFill>
                  <a:latin typeface="Arial" panose="020B0604020202020204" pitchFamily="34" charset="0"/>
                  <a:ea typeface="Source Sans Pro"/>
                  <a:cs typeface="Arial" panose="020B0604020202020204" pitchFamily="34" charset="0"/>
                  <a:sym typeface="Source Sans Pro"/>
                </a:rPr>
                <a:t>():double</a:t>
              </a:r>
            </a:p>
            <a:p>
              <a:r>
                <a:rPr lang="en-CA" dirty="0">
                  <a:solidFill>
                    <a:schemeClr val="dk1"/>
                  </a:solidFill>
                  <a:latin typeface="Arial" panose="020B0604020202020204" pitchFamily="34" charset="0"/>
                  <a:cs typeface="Arial" panose="020B0604020202020204" pitchFamily="34" charset="0"/>
                  <a:sym typeface="Source Sans Pro"/>
                </a:rPr>
                <a:t>+ </a:t>
              </a:r>
              <a:r>
                <a:rPr lang="en-CA" dirty="0" err="1">
                  <a:solidFill>
                    <a:schemeClr val="dk1"/>
                  </a:solidFill>
                  <a:latin typeface="Arial" panose="020B0604020202020204" pitchFamily="34" charset="0"/>
                  <a:cs typeface="Arial" panose="020B0604020202020204" pitchFamily="34" charset="0"/>
                  <a:sym typeface="Source Sans Pro"/>
                </a:rPr>
                <a:t>calcPrice</a:t>
              </a:r>
              <a:r>
                <a:rPr lang="en-CA" dirty="0">
                  <a:solidFill>
                    <a:schemeClr val="dk1"/>
                  </a:solidFill>
                  <a:latin typeface="Arial" panose="020B0604020202020204" pitchFamily="34" charset="0"/>
                  <a:cs typeface="Arial" panose="020B0604020202020204" pitchFamily="34" charset="0"/>
                  <a:sym typeface="Source Sans Pro"/>
                </a:rPr>
                <a:t>(): double</a:t>
              </a:r>
            </a:p>
            <a:p>
              <a:r>
                <a:rPr lang="en-CA" dirty="0">
                  <a:solidFill>
                    <a:schemeClr val="dk1"/>
                  </a:solidFill>
                  <a:latin typeface="Arial" panose="020B0604020202020204" pitchFamily="34" charset="0"/>
                  <a:cs typeface="Arial" panose="020B0604020202020204" pitchFamily="34" charset="0"/>
                  <a:sym typeface="Source Sans Pro"/>
                </a:rPr>
                <a:t>+ </a:t>
              </a:r>
              <a:r>
                <a:rPr lang="en-CA" dirty="0" err="1">
                  <a:solidFill>
                    <a:schemeClr val="dk1"/>
                  </a:solidFill>
                  <a:latin typeface="Arial" panose="020B0604020202020204" pitchFamily="34" charset="0"/>
                  <a:cs typeface="Arial" panose="020B0604020202020204" pitchFamily="34" charset="0"/>
                  <a:sym typeface="Source Sans Pro"/>
                </a:rPr>
                <a:t>toString</a:t>
              </a:r>
              <a:r>
                <a:rPr lang="en-CA" dirty="0">
                  <a:solidFill>
                    <a:schemeClr val="dk1"/>
                  </a:solidFill>
                  <a:latin typeface="Arial" panose="020B0604020202020204" pitchFamily="34" charset="0"/>
                  <a:cs typeface="Arial" panose="020B0604020202020204" pitchFamily="34" charset="0"/>
                  <a:sym typeface="Source Sans Pro"/>
                </a:rPr>
                <a:t>(): String</a:t>
              </a:r>
              <a:endParaRPr lang="en-CA" dirty="0">
                <a:latin typeface="Arial" panose="020B0604020202020204" pitchFamily="34" charset="0"/>
                <a:cs typeface="Arial" panose="020B0604020202020204" pitchFamily="34" charset="0"/>
              </a:endParaRPr>
            </a:p>
            <a:p>
              <a:pPr marL="0" marR="0" lvl="0" indent="0" algn="l" rtl="0">
                <a:spcBef>
                  <a:spcPts val="0"/>
                </a:spcBef>
                <a:spcAft>
                  <a:spcPts val="0"/>
                </a:spcAft>
                <a:buNone/>
              </a:pPr>
              <a:endParaRPr dirty="0"/>
            </a:p>
          </p:txBody>
        </p:sp>
      </p:grpSp>
      <p:sp>
        <p:nvSpPr>
          <p:cNvPr id="7" name="Shape 132"/>
          <p:cNvSpPr txBox="1">
            <a:spLocks/>
          </p:cNvSpPr>
          <p:nvPr/>
        </p:nvSpPr>
        <p:spPr>
          <a:xfrm>
            <a:off x="776486" y="61690"/>
            <a:ext cx="8596668" cy="1320800"/>
          </a:xfrm>
          <a:prstGeom prst="rect">
            <a:avLst/>
          </a:prstGeom>
          <a:noFill/>
          <a:ln>
            <a:noFill/>
          </a:ln>
        </p:spPr>
        <p:txBody>
          <a:bodyPr spcFirstLastPara="1" wrap="square" lIns="91425" tIns="45700" rIns="91425" bIns="45700" anchor="t" anchorCtr="0">
            <a:no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89000"/>
              </a:lnSpc>
              <a:spcBef>
                <a:spcPts val="0"/>
              </a:spcBef>
              <a:buClr>
                <a:schemeClr val="dk2"/>
              </a:buClr>
              <a:buSzPts val="4400"/>
              <a:buFont typeface="Source Sans Pro"/>
              <a:buNone/>
            </a:pPr>
            <a:r>
              <a:rPr lang="en-CA" sz="4400">
                <a:solidFill>
                  <a:schemeClr val="dk2"/>
                </a:solidFill>
                <a:latin typeface="Source Sans Pro"/>
                <a:ea typeface="Source Sans Pro"/>
                <a:cs typeface="Source Sans Pro"/>
                <a:sym typeface="Source Sans Pro"/>
              </a:rPr>
              <a:t>Class Structures</a:t>
            </a:r>
            <a:endParaRPr lang="en-CA" sz="4400" dirty="0">
              <a:solidFill>
                <a:schemeClr val="dk2"/>
              </a:solidFill>
              <a:latin typeface="Source Sans Pro"/>
              <a:ea typeface="Source Sans Pro"/>
              <a:cs typeface="Source Sans Pro"/>
              <a:sym typeface="Source Sans Pro"/>
            </a:endParaRPr>
          </a:p>
        </p:txBody>
      </p:sp>
      <p:sp>
        <p:nvSpPr>
          <p:cNvPr id="8" name="TextBox 7"/>
          <p:cNvSpPr txBox="1"/>
          <p:nvPr/>
        </p:nvSpPr>
        <p:spPr>
          <a:xfrm>
            <a:off x="4294917" y="1052620"/>
            <a:ext cx="5067759" cy="1815882"/>
          </a:xfrm>
          <a:prstGeom prst="rect">
            <a:avLst/>
          </a:prstGeom>
          <a:noFill/>
        </p:spPr>
        <p:txBody>
          <a:bodyPr wrap="square" rtlCol="0">
            <a:spAutoFit/>
          </a:bodyPr>
          <a:lstStyle/>
          <a:p>
            <a:r>
              <a:rPr lang="en-US" b="1" dirty="0"/>
              <a:t>Method Descriptions – </a:t>
            </a:r>
          </a:p>
          <a:p>
            <a:pPr marL="285750" indent="-285750">
              <a:buFont typeface="Arial" panose="020B0604020202020204" pitchFamily="34" charset="0"/>
              <a:buChar char="•"/>
            </a:pPr>
            <a:r>
              <a:rPr lang="en-US" dirty="0" err="1"/>
              <a:t>calcDailyConsumption</a:t>
            </a:r>
            <a:r>
              <a:rPr lang="en-US" dirty="0"/>
              <a:t>: Calculates and returns the daily energy consumption of the specified appliance.</a:t>
            </a:r>
          </a:p>
          <a:p>
            <a:endParaRPr lang="en-US" dirty="0"/>
          </a:p>
          <a:p>
            <a:pPr marL="285750" indent="-285750">
              <a:buFont typeface="Arial" panose="020B0604020202020204" pitchFamily="34" charset="0"/>
              <a:buChar char="•"/>
            </a:pPr>
            <a:r>
              <a:rPr lang="en-US" dirty="0" err="1"/>
              <a:t>calcPrice</a:t>
            </a:r>
            <a:r>
              <a:rPr lang="en-US" dirty="0"/>
              <a:t>: Calculates and returns the cost of the specified appliance’s daily energy consumption.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toString</a:t>
            </a:r>
            <a:r>
              <a:rPr lang="en-US" dirty="0"/>
              <a:t>: returns the appliance information.</a:t>
            </a:r>
          </a:p>
        </p:txBody>
      </p:sp>
    </p:spTree>
    <p:extLst>
      <p:ext uri="{BB962C8B-B14F-4D97-AF65-F5344CB8AC3E}">
        <p14:creationId xmlns:p14="http://schemas.microsoft.com/office/powerpoint/2010/main" val="120657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prstGeom prst="rect">
            <a:avLst/>
          </a:prstGeom>
          <a:noFill/>
          <a:ln>
            <a:noFill/>
          </a:ln>
        </p:spPr>
        <p:txBody>
          <a:bodyPr spcFirstLastPara="1" wrap="square" lIns="91425" tIns="45700" rIns="91425" bIns="45700" anchor="t" anchorCtr="0">
            <a:noAutofit/>
          </a:bodyPr>
          <a:lstStyle/>
          <a:p>
            <a:pPr marL="0" marR="0" lvl="0" indent="0" algn="ctr" rtl="0">
              <a:lnSpc>
                <a:spcPct val="89000"/>
              </a:lnSpc>
              <a:spcBef>
                <a:spcPts val="0"/>
              </a:spcBef>
              <a:spcAft>
                <a:spcPts val="0"/>
              </a:spcAft>
              <a:buClr>
                <a:schemeClr val="dk2"/>
              </a:buClr>
              <a:buSzPts val="4400"/>
              <a:buFont typeface="Source Sans Pro"/>
              <a:buNone/>
            </a:pPr>
            <a:r>
              <a:rPr lang="en-CA" sz="4400" b="0" i="0" u="none" strike="noStrike" cap="none" dirty="0">
                <a:latin typeface="Source Sans Pro"/>
                <a:ea typeface="Source Sans Pro"/>
                <a:cs typeface="Source Sans Pro"/>
                <a:sym typeface="Source Sans Pro"/>
              </a:rPr>
              <a:t>Project </a:t>
            </a:r>
            <a:r>
              <a:rPr lang="en-CA" sz="4400" b="0" i="0" u="none" strike="noStrike" cap="none" dirty="0" smtClean="0">
                <a:latin typeface="Source Sans Pro"/>
                <a:ea typeface="Source Sans Pro"/>
                <a:cs typeface="Source Sans Pro"/>
                <a:sym typeface="Source Sans Pro"/>
              </a:rPr>
              <a:t>Overview</a:t>
            </a:r>
            <a:endParaRPr sz="4400" b="0" i="0" u="none" strike="noStrike" cap="none" dirty="0">
              <a:latin typeface="Source Sans Pro"/>
              <a:ea typeface="Source Sans Pro"/>
              <a:cs typeface="Source Sans Pro"/>
              <a:sym typeface="Source Sans Pro"/>
            </a:endParaRPr>
          </a:p>
        </p:txBody>
      </p:sp>
      <p:sp>
        <p:nvSpPr>
          <p:cNvPr id="104" name="Shape 104"/>
          <p:cNvSpPr txBox="1">
            <a:spLocks noGrp="1"/>
          </p:cNvSpPr>
          <p:nvPr>
            <p:ph idx="1"/>
          </p:nvPr>
        </p:nvSpPr>
        <p:spPr>
          <a:prstGeom prst="rect">
            <a:avLst/>
          </a:prstGeom>
          <a:noFill/>
          <a:ln>
            <a:noFill/>
          </a:ln>
        </p:spPr>
        <p:txBody>
          <a:bodyPr spcFirstLastPara="1" wrap="square" lIns="91425" tIns="45700" rIns="91425" bIns="45700" anchor="t" anchorCtr="0">
            <a:noAutofit/>
          </a:bodyPr>
          <a:lstStyle/>
          <a:p>
            <a:pPr marL="473202">
              <a:lnSpc>
                <a:spcPct val="94000"/>
              </a:lnSpc>
              <a:spcBef>
                <a:spcPts val="700"/>
              </a:spcBef>
              <a:buSzPts val="2000"/>
            </a:pPr>
            <a:r>
              <a:rPr lang="en-CA" sz="2200" b="0" u="none" strike="noStrike" cap="none" dirty="0" smtClean="0">
                <a:solidFill>
                  <a:schemeClr val="dk2"/>
                </a:solidFill>
                <a:latin typeface="Source Sans Pro"/>
                <a:ea typeface="Source Sans Pro"/>
                <a:cs typeface="Source Sans Pro"/>
                <a:sym typeface="Source Sans Pro"/>
              </a:rPr>
              <a:t>Our team collected </a:t>
            </a:r>
            <a:r>
              <a:rPr lang="en-CA" sz="2200" b="0" u="none" strike="noStrike" cap="none" dirty="0">
                <a:solidFill>
                  <a:schemeClr val="dk2"/>
                </a:solidFill>
                <a:latin typeface="Source Sans Pro"/>
                <a:ea typeface="Source Sans Pro"/>
                <a:cs typeface="Source Sans Pro"/>
                <a:sym typeface="Source Sans Pro"/>
              </a:rPr>
              <a:t>data that indicated the average amount of energy used by each appliance over a 24 hour period at St. Joseph Secondary School, Mississauga.</a:t>
            </a:r>
            <a:endParaRPr lang="en-CA" sz="2200" dirty="0">
              <a:solidFill>
                <a:schemeClr val="dk2"/>
              </a:solidFill>
              <a:latin typeface="Source Sans Pro"/>
              <a:ea typeface="Source Sans Pro"/>
              <a:cs typeface="Source Sans Pro"/>
              <a:sym typeface="Source Sans Pro"/>
            </a:endParaRPr>
          </a:p>
          <a:p>
            <a:pPr marL="473202">
              <a:lnSpc>
                <a:spcPct val="94000"/>
              </a:lnSpc>
              <a:spcBef>
                <a:spcPts val="700"/>
              </a:spcBef>
              <a:buSzPts val="2000"/>
            </a:pPr>
            <a:r>
              <a:rPr lang="en-CA" sz="2200" dirty="0" smtClean="0">
                <a:solidFill>
                  <a:schemeClr val="dk2"/>
                </a:solidFill>
                <a:latin typeface="Source Sans Pro"/>
                <a:ea typeface="Source Sans Pro"/>
                <a:cs typeface="Source Sans Pro"/>
                <a:sym typeface="Source Sans Pro"/>
              </a:rPr>
              <a:t>We d</a:t>
            </a:r>
            <a:r>
              <a:rPr lang="en-CA" sz="2200" b="0" u="none" strike="noStrike" cap="none" dirty="0" smtClean="0">
                <a:solidFill>
                  <a:schemeClr val="dk2"/>
                </a:solidFill>
                <a:latin typeface="Source Sans Pro"/>
                <a:ea typeface="Source Sans Pro"/>
                <a:cs typeface="Source Sans Pro"/>
                <a:sym typeface="Source Sans Pro"/>
              </a:rPr>
              <a:t>eveloped </a:t>
            </a:r>
            <a:r>
              <a:rPr lang="en-CA" sz="2200" b="0" u="none" strike="noStrike" cap="none" dirty="0">
                <a:solidFill>
                  <a:schemeClr val="dk2"/>
                </a:solidFill>
                <a:latin typeface="Source Sans Pro"/>
                <a:ea typeface="Source Sans Pro"/>
                <a:cs typeface="Source Sans Pro"/>
                <a:sym typeface="Source Sans Pro"/>
              </a:rPr>
              <a:t>a visual software program to analyze and display collected data.</a:t>
            </a:r>
            <a:endParaRPr sz="2200" b="0" u="none" strike="noStrike" cap="none" dirty="0">
              <a:solidFill>
                <a:schemeClr val="dk2"/>
              </a:solidFill>
              <a:latin typeface="Source Sans Pro"/>
              <a:ea typeface="Source Sans Pro"/>
              <a:cs typeface="Source Sans Pro"/>
              <a:sym typeface="Source Sans Pro"/>
            </a:endParaRPr>
          </a:p>
          <a:p>
            <a:pPr marL="130302" indent="0">
              <a:lnSpc>
                <a:spcPct val="94000"/>
              </a:lnSpc>
              <a:spcBef>
                <a:spcPts val="700"/>
              </a:spcBef>
              <a:buClr>
                <a:schemeClr val="dk2"/>
              </a:buClr>
              <a:buSzPts val="2000"/>
              <a:buNone/>
            </a:pPr>
            <a:endParaRPr lang="en-CA" sz="2200" b="1" u="none" strike="noStrike" cap="none" dirty="0">
              <a:solidFill>
                <a:schemeClr val="dk2"/>
              </a:solidFill>
              <a:latin typeface="Source Sans Pro"/>
              <a:ea typeface="Source Sans Pro"/>
              <a:cs typeface="Source Sans Pro"/>
              <a:sym typeface="Source Sans Pro"/>
            </a:endParaRPr>
          </a:p>
          <a:p>
            <a:pPr marL="130302" indent="0">
              <a:lnSpc>
                <a:spcPct val="94000"/>
              </a:lnSpc>
              <a:spcBef>
                <a:spcPts val="700"/>
              </a:spcBef>
              <a:buClr>
                <a:schemeClr val="dk2"/>
              </a:buClr>
              <a:buSzPts val="2000"/>
              <a:buNone/>
            </a:pPr>
            <a:r>
              <a:rPr lang="en-CA" sz="2200" b="1" u="none" strike="noStrike" cap="none" dirty="0">
                <a:solidFill>
                  <a:schemeClr val="accent5"/>
                </a:solidFill>
                <a:latin typeface="Source Sans Pro"/>
                <a:ea typeface="Source Sans Pro"/>
                <a:cs typeface="Source Sans Pro"/>
                <a:sym typeface="Source Sans Pro"/>
              </a:rPr>
              <a:t>Using this information, our groups </a:t>
            </a:r>
            <a:r>
              <a:rPr lang="en-CA" sz="2200" b="1" u="none" strike="noStrike" cap="none" dirty="0" smtClean="0">
                <a:solidFill>
                  <a:schemeClr val="accent5"/>
                </a:solidFill>
                <a:latin typeface="Source Sans Pro"/>
                <a:ea typeface="Source Sans Pro"/>
                <a:cs typeface="Source Sans Pro"/>
                <a:sym typeface="Source Sans Pro"/>
              </a:rPr>
              <a:t>Identified </a:t>
            </a:r>
            <a:r>
              <a:rPr lang="en-CA" sz="2200" b="1" u="none" strike="noStrike" cap="none" dirty="0">
                <a:solidFill>
                  <a:schemeClr val="accent5"/>
                </a:solidFill>
                <a:latin typeface="Source Sans Pro"/>
                <a:ea typeface="Source Sans Pro"/>
                <a:cs typeface="Source Sans Pro"/>
                <a:sym typeface="Source Sans Pro"/>
              </a:rPr>
              <a:t>impactful solutions to help reduce the energy consumption of the building.</a:t>
            </a:r>
            <a:endParaRPr sz="2200" b="1" u="none" strike="noStrike" cap="none" dirty="0">
              <a:solidFill>
                <a:schemeClr val="accent5"/>
              </a:solidFill>
              <a:latin typeface="Source Sans Pro"/>
              <a:ea typeface="Source Sans Pro"/>
              <a:cs typeface="Source Sans Pro"/>
              <a:sym typeface="Source Sans Pr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Our Product</a:t>
            </a:r>
            <a:endParaRPr lang="en-US" dirty="0"/>
          </a:p>
        </p:txBody>
      </p:sp>
      <p:pic>
        <p:nvPicPr>
          <p:cNvPr id="6" name="FACDF4D">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55260" y="1930400"/>
            <a:ext cx="6904038" cy="3881437"/>
          </a:xfrm>
        </p:spPr>
      </p:pic>
      <p:sp>
        <p:nvSpPr>
          <p:cNvPr id="7" name="TextBox 6"/>
          <p:cNvSpPr txBox="1"/>
          <p:nvPr/>
        </p:nvSpPr>
        <p:spPr>
          <a:xfrm>
            <a:off x="7937224" y="2430914"/>
            <a:ext cx="3111689" cy="3170099"/>
          </a:xfrm>
          <a:prstGeom prst="rect">
            <a:avLst/>
          </a:prstGeom>
          <a:noFill/>
        </p:spPr>
        <p:txBody>
          <a:bodyPr wrap="square" rtlCol="0">
            <a:spAutoFit/>
          </a:bodyPr>
          <a:lstStyle/>
          <a:p>
            <a:pPr marL="285750" indent="-285750">
              <a:buFont typeface="Arial" panose="020B0604020202020204" pitchFamily="34" charset="0"/>
              <a:buChar char="•"/>
            </a:pPr>
            <a:r>
              <a:rPr lang="en-CA" sz="2000" i="1" dirty="0" smtClean="0">
                <a:latin typeface="Source Sans Pro" panose="020B0604020202020204" charset="0"/>
              </a:rPr>
              <a:t>Our Software shows the energy consumption of each appliance, classroom, and floor with an easy to use interface</a:t>
            </a:r>
          </a:p>
          <a:p>
            <a:pPr marL="285750" indent="-285750">
              <a:buFont typeface="Arial" panose="020B0604020202020204" pitchFamily="34" charset="0"/>
              <a:buChar char="•"/>
            </a:pPr>
            <a:r>
              <a:rPr lang="en-CA" sz="2000" i="1" dirty="0" smtClean="0">
                <a:latin typeface="Source Sans Pro" panose="020B0604020202020204" charset="0"/>
              </a:rPr>
              <a:t>It analyses the schools consumption data and identifies easy solutions to reduce the school consumption</a:t>
            </a:r>
            <a:endParaRPr lang="en-US" sz="2000" i="1" dirty="0">
              <a:latin typeface="Source Sans Pro" panose="020B0604020202020204" charset="0"/>
            </a:endParaRPr>
          </a:p>
        </p:txBody>
      </p:sp>
    </p:spTree>
    <p:extLst>
      <p:ext uri="{BB962C8B-B14F-4D97-AF65-F5344CB8AC3E}">
        <p14:creationId xmlns:p14="http://schemas.microsoft.com/office/powerpoint/2010/main" val="21559199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repeatCount="indefinite" fill="hold" display="0">
                  <p:stCondLst>
                    <p:cond delay="indefinite"/>
                  </p:stCondLst>
                </p:cTn>
                <p:tgtEl>
                  <p:spTgt spid="6"/>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With our software you can:</a:t>
            </a:r>
            <a:endParaRPr lang="en-US" dirty="0"/>
          </a:p>
        </p:txBody>
      </p:sp>
      <p:sp>
        <p:nvSpPr>
          <p:cNvPr id="3" name="Content Placeholder 2"/>
          <p:cNvSpPr>
            <a:spLocks noGrp="1"/>
          </p:cNvSpPr>
          <p:nvPr>
            <p:ph idx="1"/>
          </p:nvPr>
        </p:nvSpPr>
        <p:spPr/>
        <p:txBody>
          <a:bodyPr/>
          <a:lstStyle/>
          <a:p>
            <a:r>
              <a:rPr lang="en-CA" dirty="0" smtClean="0"/>
              <a:t>See the energy consumption of every appliance, classroom, and floor on the school</a:t>
            </a:r>
            <a:endParaRPr lang="en-US" dirty="0" smtClean="0"/>
          </a:p>
          <a:p>
            <a:r>
              <a:rPr lang="en-CA" dirty="0" smtClean="0"/>
              <a:t>See which appliances and classrooms draw the most energy, and easily compare them through descriptive graphs</a:t>
            </a:r>
          </a:p>
          <a:p>
            <a:r>
              <a:rPr lang="en-CA" dirty="0" smtClean="0"/>
              <a:t>See how much the school must pay for its electricity consumption</a:t>
            </a:r>
          </a:p>
          <a:p>
            <a:r>
              <a:rPr lang="en-CA" dirty="0" smtClean="0"/>
              <a:t>Find potential solutions that will reduce the energy consumed by the school</a:t>
            </a:r>
          </a:p>
          <a:p>
            <a:r>
              <a:rPr lang="en-CA" dirty="0" smtClean="0"/>
              <a:t>And much more….</a:t>
            </a:r>
          </a:p>
          <a:p>
            <a:endParaRPr lang="en-CA" dirty="0" smtClean="0"/>
          </a:p>
        </p:txBody>
      </p:sp>
    </p:spTree>
    <p:extLst>
      <p:ext uri="{BB962C8B-B14F-4D97-AF65-F5344CB8AC3E}">
        <p14:creationId xmlns:p14="http://schemas.microsoft.com/office/powerpoint/2010/main" val="2330336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7D0CC7-2F68-4223-974E-69AD98CEDCB0}"/>
              </a:ext>
            </a:extLst>
          </p:cNvPr>
          <p:cNvSpPr>
            <a:spLocks noGrp="1"/>
          </p:cNvSpPr>
          <p:nvPr>
            <p:ph type="title"/>
          </p:nvPr>
        </p:nvSpPr>
        <p:spPr/>
        <p:txBody>
          <a:bodyPr/>
          <a:lstStyle/>
          <a:p>
            <a:pPr algn="ctr"/>
            <a:r>
              <a:rPr lang="en-US" dirty="0" smtClean="0"/>
              <a:t>Our Team’s </a:t>
            </a:r>
            <a:r>
              <a:rPr lang="en-US" dirty="0"/>
              <a:t>G</a:t>
            </a:r>
            <a:r>
              <a:rPr lang="en-US" dirty="0" smtClean="0"/>
              <a:t>oal</a:t>
            </a:r>
            <a:endParaRPr lang="en-CA" dirty="0"/>
          </a:p>
        </p:txBody>
      </p:sp>
      <p:sp>
        <p:nvSpPr>
          <p:cNvPr id="3" name="Content Placeholder 2">
            <a:extLst>
              <a:ext uri="{FF2B5EF4-FFF2-40B4-BE49-F238E27FC236}">
                <a16:creationId xmlns:a16="http://schemas.microsoft.com/office/drawing/2014/main" xmlns="" id="{DADC76DB-9A9E-4039-BE6E-06D7B1698F37}"/>
              </a:ext>
            </a:extLst>
          </p:cNvPr>
          <p:cNvSpPr>
            <a:spLocks noGrp="1"/>
          </p:cNvSpPr>
          <p:nvPr>
            <p:ph idx="1"/>
          </p:nvPr>
        </p:nvSpPr>
        <p:spPr/>
        <p:txBody>
          <a:bodyPr/>
          <a:lstStyle/>
          <a:p>
            <a:pPr marL="0" indent="0">
              <a:buNone/>
            </a:pPr>
            <a:r>
              <a:rPr lang="en-US" dirty="0"/>
              <a:t>Through data collection of the school’s energy consumption </a:t>
            </a:r>
            <a:r>
              <a:rPr lang="en-US" dirty="0" smtClean="0"/>
              <a:t>our goal is to create a </a:t>
            </a:r>
            <a:r>
              <a:rPr lang="en-US" dirty="0"/>
              <a:t>plan of action can be taken by the school and its allies to:</a:t>
            </a:r>
            <a:endParaRPr lang="en-CA" dirty="0"/>
          </a:p>
          <a:p>
            <a:r>
              <a:rPr lang="en-CA" dirty="0"/>
              <a:t>Reduce negative ecological impact the school’s energy consumption has on climate change and trees</a:t>
            </a:r>
          </a:p>
          <a:p>
            <a:pPr lvl="2" indent="-285750">
              <a:buFont typeface="Arial" panose="020B0604020202020204" pitchFamily="34" charset="0"/>
              <a:buChar char="•"/>
            </a:pPr>
            <a:r>
              <a:rPr lang="en-CA" dirty="0"/>
              <a:t>CO2, alongside other greenhouse gases, are emitted from the consumption of electrical energy resulting in climate change and an overall imbalance of the biosphere.  </a:t>
            </a:r>
          </a:p>
          <a:p>
            <a:pPr lvl="2" indent="-285750">
              <a:buFont typeface="Arial" panose="020B0604020202020204" pitchFamily="34" charset="0"/>
              <a:buChar char="•"/>
            </a:pPr>
            <a:r>
              <a:rPr lang="en-US" dirty="0"/>
              <a:t>4</a:t>
            </a:r>
            <a:r>
              <a:rPr lang="en-CA" dirty="0"/>
              <a:t>60.6236 CO2e emitted by the school on a daily basis, which accumulates into dangerous amounts overtime.</a:t>
            </a:r>
          </a:p>
          <a:p>
            <a:pPr lvl="2" indent="-285750">
              <a:buFont typeface="Arial" panose="020B0604020202020204" pitchFamily="34" charset="0"/>
              <a:buChar char="•"/>
            </a:pPr>
            <a:r>
              <a:rPr lang="en-CA" dirty="0"/>
              <a:t>Trees absorb an average of 12kg of CO2 a year</a:t>
            </a:r>
          </a:p>
          <a:p>
            <a:pPr>
              <a:buFont typeface="Wingdings" panose="05000000000000000000" pitchFamily="2" charset="2"/>
              <a:buChar char="Ø"/>
            </a:pPr>
            <a:r>
              <a:rPr lang="en-CA" dirty="0"/>
              <a:t>Limit the cost of energy so the school has more money available for education related materials and/or programs</a:t>
            </a:r>
          </a:p>
          <a:p>
            <a:endParaRPr lang="en-CA" dirty="0"/>
          </a:p>
        </p:txBody>
      </p:sp>
    </p:spTree>
    <p:extLst>
      <p:ext uri="{BB962C8B-B14F-4D97-AF65-F5344CB8AC3E}">
        <p14:creationId xmlns:p14="http://schemas.microsoft.com/office/powerpoint/2010/main" val="3190733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3407AA-0DE0-4C60-B836-B0FC8E58FA81}"/>
              </a:ext>
            </a:extLst>
          </p:cNvPr>
          <p:cNvSpPr>
            <a:spLocks noGrp="1"/>
          </p:cNvSpPr>
          <p:nvPr>
            <p:ph type="title"/>
          </p:nvPr>
        </p:nvSpPr>
        <p:spPr/>
        <p:txBody>
          <a:bodyPr/>
          <a:lstStyle/>
          <a:p>
            <a:pPr algn="ctr"/>
            <a:r>
              <a:rPr lang="en-US" dirty="0"/>
              <a:t>Considerations for Pre-analysis of Data</a:t>
            </a:r>
            <a:endParaRPr lang="en-CA" dirty="0"/>
          </a:p>
        </p:txBody>
      </p:sp>
      <p:sp>
        <p:nvSpPr>
          <p:cNvPr id="3" name="Content Placeholder 2">
            <a:extLst>
              <a:ext uri="{FF2B5EF4-FFF2-40B4-BE49-F238E27FC236}">
                <a16:creationId xmlns:a16="http://schemas.microsoft.com/office/drawing/2014/main" xmlns="" id="{97E2D110-45F7-403A-A584-98E2645D3A4A}"/>
              </a:ext>
            </a:extLst>
          </p:cNvPr>
          <p:cNvSpPr>
            <a:spLocks noGrp="1"/>
          </p:cNvSpPr>
          <p:nvPr>
            <p:ph idx="1"/>
          </p:nvPr>
        </p:nvSpPr>
        <p:spPr/>
        <p:txBody>
          <a:bodyPr/>
          <a:lstStyle/>
          <a:p>
            <a:r>
              <a:rPr lang="en-US" dirty="0"/>
              <a:t>The measured appliances have a specific wattage which can be multiplied by the amount of time they are running (in one day) to be converted to kWh, a unit of measure which shows the relationship between the specific energy of an appliances and the time it is run on.</a:t>
            </a:r>
          </a:p>
          <a:p>
            <a:r>
              <a:rPr lang="en-US" dirty="0"/>
              <a:t>Hallway lights must remain on at all times as the school requires some sort of constant source of light</a:t>
            </a:r>
          </a:p>
          <a:p>
            <a:r>
              <a:rPr lang="en-US" dirty="0"/>
              <a:t>Some kitchen appliances, such as refrigerators, must remain in operations at all times.  The reduction of energy for these appliances is therefore not applicable</a:t>
            </a:r>
          </a:p>
          <a:p>
            <a:endParaRPr lang="en-CA" dirty="0"/>
          </a:p>
        </p:txBody>
      </p:sp>
    </p:spTree>
    <p:extLst>
      <p:ext uri="{BB962C8B-B14F-4D97-AF65-F5344CB8AC3E}">
        <p14:creationId xmlns:p14="http://schemas.microsoft.com/office/powerpoint/2010/main" val="2466992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179A91-1DE0-4489-B14F-1DC96B96D803}"/>
              </a:ext>
            </a:extLst>
          </p:cNvPr>
          <p:cNvSpPr>
            <a:spLocks noGrp="1"/>
          </p:cNvSpPr>
          <p:nvPr>
            <p:ph type="title"/>
          </p:nvPr>
        </p:nvSpPr>
        <p:spPr>
          <a:xfrm>
            <a:off x="677335" y="45113"/>
            <a:ext cx="8596668" cy="572429"/>
          </a:xfrm>
        </p:spPr>
        <p:txBody>
          <a:bodyPr>
            <a:normAutofit fontScale="90000"/>
          </a:bodyPr>
          <a:lstStyle/>
          <a:p>
            <a:pPr algn="ctr"/>
            <a:r>
              <a:rPr lang="en-US" sz="5300" dirty="0"/>
              <a:t>Results</a:t>
            </a:r>
            <a:r>
              <a:rPr lang="en-US" dirty="0"/>
              <a:t> </a:t>
            </a:r>
            <a:endParaRPr lang="en-CA" dirty="0"/>
          </a:p>
        </p:txBody>
      </p:sp>
      <p:sp>
        <p:nvSpPr>
          <p:cNvPr id="3" name="Content Placeholder 2">
            <a:extLst>
              <a:ext uri="{FF2B5EF4-FFF2-40B4-BE49-F238E27FC236}">
                <a16:creationId xmlns:a16="http://schemas.microsoft.com/office/drawing/2014/main" xmlns="" id="{D87468B7-8319-4B8F-978F-31BCAE5332B2}"/>
              </a:ext>
            </a:extLst>
          </p:cNvPr>
          <p:cNvSpPr>
            <a:spLocks noGrp="1"/>
          </p:cNvSpPr>
          <p:nvPr>
            <p:ph sz="half" idx="1"/>
          </p:nvPr>
        </p:nvSpPr>
        <p:spPr>
          <a:ln w="76200">
            <a:solidFill>
              <a:schemeClr val="accent2">
                <a:lumMod val="75000"/>
              </a:schemeClr>
            </a:solidFill>
          </a:ln>
        </p:spPr>
        <p:txBody>
          <a:bodyPr/>
          <a:lstStyle/>
          <a:p>
            <a:pPr marL="0" indent="0">
              <a:buNone/>
            </a:pPr>
            <a:r>
              <a:rPr lang="en-US" sz="2400" dirty="0"/>
              <a:t>School daily consumption: 2559.02kWh</a:t>
            </a:r>
          </a:p>
          <a:p>
            <a:pPr marL="0" indent="0">
              <a:buNone/>
            </a:pPr>
            <a:r>
              <a:rPr lang="en-US" sz="2400" dirty="0"/>
              <a:t>Most energy consuming classroom: Floor 1 hallway (140.52kWh)</a:t>
            </a:r>
          </a:p>
          <a:p>
            <a:pPr marL="0" indent="0">
              <a:buNone/>
            </a:pPr>
            <a:r>
              <a:rPr lang="en-US" sz="2400" dirty="0"/>
              <a:t>Daily cost of energy: $2559.02</a:t>
            </a:r>
          </a:p>
          <a:p>
            <a:pPr marL="0" indent="0">
              <a:buNone/>
            </a:pPr>
            <a:r>
              <a:rPr lang="en-US" sz="2400" dirty="0"/>
              <a:t>Monthly energy cost: $56298.51</a:t>
            </a:r>
          </a:p>
          <a:p>
            <a:endParaRPr lang="en-US" dirty="0"/>
          </a:p>
          <a:p>
            <a:endParaRPr lang="en-US" dirty="0"/>
          </a:p>
          <a:p>
            <a:endParaRPr lang="en-CA" dirty="0"/>
          </a:p>
        </p:txBody>
      </p:sp>
      <p:sp>
        <p:nvSpPr>
          <p:cNvPr id="4" name="Content Placeholder 3">
            <a:extLst>
              <a:ext uri="{FF2B5EF4-FFF2-40B4-BE49-F238E27FC236}">
                <a16:creationId xmlns:a16="http://schemas.microsoft.com/office/drawing/2014/main" xmlns="" id="{369C473C-D1D4-4D18-A7D4-595DF8C161C6}"/>
              </a:ext>
            </a:extLst>
          </p:cNvPr>
          <p:cNvSpPr>
            <a:spLocks noGrp="1"/>
          </p:cNvSpPr>
          <p:nvPr>
            <p:ph sz="half" idx="2"/>
          </p:nvPr>
        </p:nvSpPr>
        <p:spPr>
          <a:ln w="76200">
            <a:solidFill>
              <a:schemeClr val="accent2">
                <a:lumMod val="75000"/>
              </a:schemeClr>
            </a:solidFill>
          </a:ln>
        </p:spPr>
        <p:txBody>
          <a:bodyPr>
            <a:normAutofit/>
          </a:bodyPr>
          <a:lstStyle/>
          <a:p>
            <a:pPr marL="0" indent="0">
              <a:buNone/>
            </a:pPr>
            <a:r>
              <a:rPr lang="en-US" sz="2400" dirty="0"/>
              <a:t>LIGHT: 1526.62kWh</a:t>
            </a:r>
          </a:p>
          <a:p>
            <a:pPr marL="0" indent="0">
              <a:buNone/>
            </a:pPr>
            <a:r>
              <a:rPr lang="en-US" sz="2400" dirty="0"/>
              <a:t>KITCHEN APPLIANCES: 605.66kWh</a:t>
            </a:r>
          </a:p>
          <a:p>
            <a:pPr marL="0" indent="0">
              <a:buNone/>
            </a:pPr>
            <a:r>
              <a:rPr lang="en-US" sz="2400" dirty="0"/>
              <a:t>ELECTRONICS: 275.10kWh</a:t>
            </a:r>
          </a:p>
          <a:p>
            <a:pPr marL="0" indent="0">
              <a:buNone/>
            </a:pPr>
            <a:r>
              <a:rPr lang="en-US" sz="2400" dirty="0"/>
              <a:t>COMPUTERS: 108.28kWh</a:t>
            </a:r>
          </a:p>
          <a:p>
            <a:pPr marL="0" indent="0">
              <a:buNone/>
            </a:pPr>
            <a:r>
              <a:rPr lang="en-US" sz="2400" dirty="0"/>
              <a:t>MISCELLANIOUS: 43.35kWh</a:t>
            </a:r>
          </a:p>
          <a:p>
            <a:pPr marL="0" indent="0">
              <a:buNone/>
            </a:pPr>
            <a:r>
              <a:rPr lang="en-US" sz="2400" dirty="0"/>
              <a:t>Most energy consuming appliance: LIGHTS</a:t>
            </a:r>
            <a:endParaRPr lang="en-CA" sz="2400" dirty="0"/>
          </a:p>
        </p:txBody>
      </p:sp>
      <p:sp>
        <p:nvSpPr>
          <p:cNvPr id="5" name="TextBox 4">
            <a:extLst>
              <a:ext uri="{FF2B5EF4-FFF2-40B4-BE49-F238E27FC236}">
                <a16:creationId xmlns:a16="http://schemas.microsoft.com/office/drawing/2014/main" xmlns="" id="{488511A8-66D7-4F9B-9C11-A449233188DD}"/>
              </a:ext>
            </a:extLst>
          </p:cNvPr>
          <p:cNvSpPr txBox="1"/>
          <p:nvPr/>
        </p:nvSpPr>
        <p:spPr>
          <a:xfrm>
            <a:off x="677334" y="696568"/>
            <a:ext cx="4184035" cy="1384995"/>
          </a:xfrm>
          <a:prstGeom prst="rect">
            <a:avLst/>
          </a:prstGeom>
          <a:noFill/>
        </p:spPr>
        <p:txBody>
          <a:bodyPr wrap="square" rtlCol="0">
            <a:spAutoFit/>
          </a:bodyPr>
          <a:lstStyle/>
          <a:p>
            <a:pPr algn="ctr"/>
            <a:r>
              <a:rPr lang="en-US" sz="2800" b="1" dirty="0">
                <a:solidFill>
                  <a:schemeClr val="accent2"/>
                </a:solidFill>
              </a:rPr>
              <a:t>Total School Consumption – Quantity and Cost</a:t>
            </a:r>
            <a:endParaRPr lang="en-CA" sz="2800" b="1" dirty="0">
              <a:solidFill>
                <a:schemeClr val="accent2"/>
              </a:solidFill>
            </a:endParaRPr>
          </a:p>
        </p:txBody>
      </p:sp>
      <p:sp>
        <p:nvSpPr>
          <p:cNvPr id="6" name="TextBox 5">
            <a:extLst>
              <a:ext uri="{FF2B5EF4-FFF2-40B4-BE49-F238E27FC236}">
                <a16:creationId xmlns:a16="http://schemas.microsoft.com/office/drawing/2014/main" xmlns="" id="{3F3D6611-5457-49EA-8A3C-9C807E182BDD}"/>
              </a:ext>
            </a:extLst>
          </p:cNvPr>
          <p:cNvSpPr txBox="1"/>
          <p:nvPr/>
        </p:nvSpPr>
        <p:spPr>
          <a:xfrm>
            <a:off x="5089969" y="912013"/>
            <a:ext cx="4184034" cy="954107"/>
          </a:xfrm>
          <a:prstGeom prst="rect">
            <a:avLst/>
          </a:prstGeom>
          <a:noFill/>
        </p:spPr>
        <p:txBody>
          <a:bodyPr wrap="square" rtlCol="0">
            <a:spAutoFit/>
          </a:bodyPr>
          <a:lstStyle/>
          <a:p>
            <a:r>
              <a:rPr lang="en-US" sz="2800" b="1" dirty="0">
                <a:solidFill>
                  <a:schemeClr val="accent2"/>
                </a:solidFill>
              </a:rPr>
              <a:t>Consumption of each </a:t>
            </a:r>
            <a:r>
              <a:rPr lang="en-US" sz="2800" b="1" dirty="0" smtClean="0">
                <a:solidFill>
                  <a:schemeClr val="accent2"/>
                </a:solidFill>
              </a:rPr>
              <a:t>a</a:t>
            </a:r>
            <a:r>
              <a:rPr lang="en-US" sz="2800" b="1" dirty="0" smtClean="0">
                <a:solidFill>
                  <a:schemeClr val="accent2"/>
                </a:solidFill>
              </a:rPr>
              <a:t>ppliance type</a:t>
            </a:r>
            <a:endParaRPr lang="en-CA" sz="2800" b="1" dirty="0">
              <a:solidFill>
                <a:schemeClr val="accent2"/>
              </a:solidFill>
            </a:endParaRPr>
          </a:p>
        </p:txBody>
      </p:sp>
    </p:spTree>
    <p:extLst>
      <p:ext uri="{BB962C8B-B14F-4D97-AF65-F5344CB8AC3E}">
        <p14:creationId xmlns:p14="http://schemas.microsoft.com/office/powerpoint/2010/main" val="39475853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DE779C-F06F-4929-AEA3-BFC208D84D34}"/>
              </a:ext>
            </a:extLst>
          </p:cNvPr>
          <p:cNvSpPr>
            <a:spLocks noGrp="1"/>
          </p:cNvSpPr>
          <p:nvPr>
            <p:ph type="title"/>
          </p:nvPr>
        </p:nvSpPr>
        <p:spPr/>
        <p:txBody>
          <a:bodyPr/>
          <a:lstStyle/>
          <a:p>
            <a:pPr algn="ctr"/>
            <a:r>
              <a:rPr lang="en-US" dirty="0"/>
              <a:t>Results – Format and its Significance</a:t>
            </a:r>
            <a:endParaRPr lang="en-CA" dirty="0"/>
          </a:p>
        </p:txBody>
      </p:sp>
      <p:sp>
        <p:nvSpPr>
          <p:cNvPr id="3" name="Content Placeholder 2">
            <a:extLst>
              <a:ext uri="{FF2B5EF4-FFF2-40B4-BE49-F238E27FC236}">
                <a16:creationId xmlns:a16="http://schemas.microsoft.com/office/drawing/2014/main" xmlns="" id="{05ABE51F-5071-4914-8A6B-C78611832689}"/>
              </a:ext>
            </a:extLst>
          </p:cNvPr>
          <p:cNvSpPr>
            <a:spLocks noGrp="1"/>
          </p:cNvSpPr>
          <p:nvPr>
            <p:ph idx="1"/>
          </p:nvPr>
        </p:nvSpPr>
        <p:spPr>
          <a:xfrm>
            <a:off x="677334" y="1735263"/>
            <a:ext cx="8596668" cy="4770123"/>
          </a:xfrm>
        </p:spPr>
        <p:txBody>
          <a:bodyPr/>
          <a:lstStyle/>
          <a:p>
            <a:r>
              <a:rPr lang="en-US" dirty="0"/>
              <a:t>Appliances run under a 24 hour cycle which varying spans of time in which they are operating.  The value of the school’s daily energy consumption not only allows for a simple relation between the time appliances are running and with what quantity of energy they are doing so, but also allows for a more impactful representation of the amount of energy the school consumes in a larger span of time.</a:t>
            </a:r>
          </a:p>
          <a:p>
            <a:r>
              <a:rPr lang="en-US" dirty="0"/>
              <a:t>Indication of the most energy consuming classroom and appliance to allow for a more detailed and effective data analysis as more focus will be geared towards this fact.</a:t>
            </a:r>
          </a:p>
          <a:p>
            <a:r>
              <a:rPr lang="en-US" dirty="0"/>
              <a:t>Both daily and monthly costs of school’s 	energy consumption to put into perspective how the daily cost is able to accumulate into a much larger quantity in a relatively short amount of time</a:t>
            </a:r>
            <a:endParaRPr lang="en-CA" dirty="0"/>
          </a:p>
        </p:txBody>
      </p:sp>
    </p:spTree>
    <p:extLst>
      <p:ext uri="{BB962C8B-B14F-4D97-AF65-F5344CB8AC3E}">
        <p14:creationId xmlns:p14="http://schemas.microsoft.com/office/powerpoint/2010/main" val="396993951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451</TotalTime>
  <Words>1869</Words>
  <Application>Microsoft Office PowerPoint</Application>
  <PresentationFormat>Widescreen</PresentationFormat>
  <Paragraphs>186</Paragraphs>
  <Slides>27</Slides>
  <Notes>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Source Sans Pro</vt:lpstr>
      <vt:lpstr>Wingdings</vt:lpstr>
      <vt:lpstr>Arial</vt:lpstr>
      <vt:lpstr>Trebuchet MS</vt:lpstr>
      <vt:lpstr>Wingdings 3</vt:lpstr>
      <vt:lpstr>Calibri</vt:lpstr>
      <vt:lpstr>Facet</vt:lpstr>
      <vt:lpstr>ECO_AI</vt:lpstr>
      <vt:lpstr>Presentation Outline</vt:lpstr>
      <vt:lpstr>Project Overview</vt:lpstr>
      <vt:lpstr>Our Product</vt:lpstr>
      <vt:lpstr>With our software you can:</vt:lpstr>
      <vt:lpstr>Our Team’s Goal</vt:lpstr>
      <vt:lpstr>Considerations for Pre-analysis of Data</vt:lpstr>
      <vt:lpstr>Results </vt:lpstr>
      <vt:lpstr>Results – Format and its Significance</vt:lpstr>
      <vt:lpstr>Our Solution to Reduce Energy Consumption: Lights</vt:lpstr>
      <vt:lpstr>Our Solution to Reduce Energy Consumption: Kitchen Appliances, Electronics, Computers, and Miscellaneous</vt:lpstr>
      <vt:lpstr>Analysis - Alternative Options for a Brighter Future: LED lights</vt:lpstr>
      <vt:lpstr>Final Amalgamation of Information</vt:lpstr>
      <vt:lpstr>Appendix: Software Operation Guide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Appendix: Technical Explanation of the Software</vt:lpstr>
      <vt:lpstr>Program Structure</vt:lpstr>
      <vt:lpstr>Class Structures</vt:lpstr>
      <vt:lpstr>PowerPoint Presentation</vt:lpstr>
      <vt:lpstr>Class Structures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ECO_AI</dc:title>
  <dc:creator>Chiang, Jianying</dc:creator>
  <cp:lastModifiedBy>Naman Gulati</cp:lastModifiedBy>
  <cp:revision>38</cp:revision>
  <dcterms:modified xsi:type="dcterms:W3CDTF">2018-06-16T22:58:47Z</dcterms:modified>
</cp:coreProperties>
</file>